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y="5143500" cx="9144000"/>
  <p:notesSz cx="6858000" cy="9144000"/>
  <p:embeddedFontLst>
    <p:embeddedFont>
      <p:font typeface="Raleway"/>
      <p:regular r:id="rId34"/>
      <p:bold r:id="rId35"/>
      <p:italic r:id="rId36"/>
      <p:boldItalic r:id="rId37"/>
    </p:embeddedFont>
    <p:embeddedFont>
      <p:font typeface="Roboto Thin"/>
      <p:regular r:id="rId38"/>
      <p:bold r:id="rId39"/>
      <p:italic r:id="rId40"/>
      <p:boldItalic r:id="rId41"/>
    </p:embeddedFont>
    <p:embeddedFont>
      <p:font typeface="Roboto"/>
      <p:regular r:id="rId42"/>
      <p:bold r:id="rId43"/>
      <p:italic r:id="rId44"/>
      <p:boldItalic r:id="rId45"/>
    </p:embeddedFont>
    <p:embeddedFont>
      <p:font typeface="Roboto Medium"/>
      <p:regular r:id="rId46"/>
      <p:bold r:id="rId47"/>
      <p:italic r:id="rId48"/>
      <p:boldItalic r:id="rId49"/>
    </p:embeddedFont>
    <p:embeddedFont>
      <p:font typeface="Lato"/>
      <p:regular r:id="rId50"/>
      <p:bold r:id="rId51"/>
      <p:italic r:id="rId52"/>
      <p:boldItalic r:id="rId53"/>
    </p:embeddedFont>
    <p:embeddedFont>
      <p:font typeface="Lato Black"/>
      <p:bold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Mike Viozzi"/>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6CBDD25-8860-44F2-A59A-FB34B10471CF}">
  <a:tblStyle styleId="{06CBDD25-8860-44F2-A59A-FB34B10471C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Thin-italic.fntdata"/><Relationship Id="rId42" Type="http://schemas.openxmlformats.org/officeDocument/2006/relationships/font" Target="fonts/Roboto-regular.fntdata"/><Relationship Id="rId41" Type="http://schemas.openxmlformats.org/officeDocument/2006/relationships/font" Target="fonts/RobotoThin-boldItalic.fntdata"/><Relationship Id="rId44" Type="http://schemas.openxmlformats.org/officeDocument/2006/relationships/font" Target="fonts/Roboto-italic.fntdata"/><Relationship Id="rId43" Type="http://schemas.openxmlformats.org/officeDocument/2006/relationships/font" Target="fonts/Roboto-bold.fntdata"/><Relationship Id="rId46" Type="http://schemas.openxmlformats.org/officeDocument/2006/relationships/font" Target="fonts/RobotoMedium-regular.fntdata"/><Relationship Id="rId45" Type="http://schemas.openxmlformats.org/officeDocument/2006/relationships/font" Target="fonts/Roboto-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RobotoMedium-italic.fntdata"/><Relationship Id="rId47" Type="http://schemas.openxmlformats.org/officeDocument/2006/relationships/font" Target="fonts/RobotoMedium-bold.fntdata"/><Relationship Id="rId49" Type="http://schemas.openxmlformats.org/officeDocument/2006/relationships/font" Target="fonts/RobotoMedium-boldItalic.fntdata"/><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font" Target="fonts/Raleway-bold.fntdata"/><Relationship Id="rId34" Type="http://schemas.openxmlformats.org/officeDocument/2006/relationships/font" Target="fonts/Raleway-regular.fntdata"/><Relationship Id="rId37" Type="http://schemas.openxmlformats.org/officeDocument/2006/relationships/font" Target="fonts/Raleway-boldItalic.fntdata"/><Relationship Id="rId36" Type="http://schemas.openxmlformats.org/officeDocument/2006/relationships/font" Target="fonts/Raleway-italic.fntdata"/><Relationship Id="rId39" Type="http://schemas.openxmlformats.org/officeDocument/2006/relationships/font" Target="fonts/RobotoThin-bold.fntdata"/><Relationship Id="rId38" Type="http://schemas.openxmlformats.org/officeDocument/2006/relationships/font" Target="fonts/RobotoThin-regular.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Lato-bold.fntdata"/><Relationship Id="rId50" Type="http://schemas.openxmlformats.org/officeDocument/2006/relationships/font" Target="fonts/Lato-regular.fntdata"/><Relationship Id="rId53" Type="http://schemas.openxmlformats.org/officeDocument/2006/relationships/font" Target="fonts/Lato-boldItalic.fntdata"/><Relationship Id="rId52" Type="http://schemas.openxmlformats.org/officeDocument/2006/relationships/font" Target="fonts/Lato-italic.fntdata"/><Relationship Id="rId11" Type="http://schemas.openxmlformats.org/officeDocument/2006/relationships/slide" Target="slides/slide4.xml"/><Relationship Id="rId55" Type="http://schemas.openxmlformats.org/officeDocument/2006/relationships/font" Target="fonts/LatoBlack-boldItalic.fntdata"/><Relationship Id="rId10" Type="http://schemas.openxmlformats.org/officeDocument/2006/relationships/slide" Target="slides/slide3.xml"/><Relationship Id="rId54" Type="http://schemas.openxmlformats.org/officeDocument/2006/relationships/font" Target="fonts/LatoBlack-bold.fntdata"/><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1-07-09T07:30:41.433">
    <p:pos x="459" y="1225"/>
    <p:text>Can we use her name here?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e437b8e66e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e437b8e66e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e3b77da122_4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e3b77da122_4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Isabelle</a:t>
            </a:r>
            <a:endParaRPr>
              <a:solidFill>
                <a:schemeClr val="dk1"/>
              </a:solidFill>
            </a:endParaRPr>
          </a:p>
          <a:p>
            <a:pPr indent="0" lvl="0" marL="0" rtl="0" algn="l">
              <a:spcBef>
                <a:spcPts val="0"/>
              </a:spcBef>
              <a:spcAft>
                <a:spcPts val="0"/>
              </a:spcAft>
              <a:buNone/>
            </a:pPr>
            <a:r>
              <a:rPr lang="en">
                <a:solidFill>
                  <a:schemeClr val="dk1"/>
                </a:solidFill>
              </a:rPr>
              <a:t>Nous nous concentrerons sur l'étape 3, établir les besoins de l'organisation et de l'utilisateur final. This step is crucial to foster an </a:t>
            </a:r>
            <a:r>
              <a:rPr lang="en">
                <a:solidFill>
                  <a:schemeClr val="dk1"/>
                </a:solidFill>
              </a:rPr>
              <a:t>inclusive</a:t>
            </a:r>
            <a:r>
              <a:rPr lang="en">
                <a:solidFill>
                  <a:schemeClr val="dk1"/>
                </a:solidFill>
              </a:rPr>
              <a:t> community in any space. The 3 main ideas for this step are: Research, direct involvement, and Feedback. It’s important to </a:t>
            </a:r>
            <a:r>
              <a:rPr lang="en">
                <a:solidFill>
                  <a:schemeClr val="dk1"/>
                </a:solidFill>
              </a:rPr>
              <a:t>research</a:t>
            </a:r>
            <a:r>
              <a:rPr lang="en">
                <a:solidFill>
                  <a:schemeClr val="dk1"/>
                </a:solidFill>
              </a:rPr>
              <a:t> and gain an understanding of the organization and their end user, this is more in depth than step 1 and 2 (know the organization and end user), you really want to see the design process from their point of view, who the organization is catering to and how, and try to anticipate their end users needs. The second idea to establish their needs, is direct involvement with the organization and end user, this is probably the most important aspect when establishing their needs in the design. You must include them, they’re the ones </a:t>
            </a:r>
            <a:r>
              <a:rPr lang="en">
                <a:solidFill>
                  <a:schemeClr val="dk1"/>
                </a:solidFill>
              </a:rPr>
              <a:t>who </a:t>
            </a:r>
            <a:r>
              <a:rPr lang="en">
                <a:solidFill>
                  <a:schemeClr val="dk1"/>
                </a:solidFill>
              </a:rPr>
              <a:t>are going to be using the space and know the most about what they would want from the space. The third aspect is feedback from the end user, this ties it all together. As i mentioned </a:t>
            </a:r>
            <a:r>
              <a:rPr lang="en">
                <a:solidFill>
                  <a:schemeClr val="dk1"/>
                </a:solidFill>
              </a:rPr>
              <a:t>before</a:t>
            </a:r>
            <a:r>
              <a:rPr lang="en">
                <a:solidFill>
                  <a:schemeClr val="dk1"/>
                </a:solidFill>
              </a:rPr>
              <a:t> this whole process is an iterative process, there’s going to changes and adjustments, and they should be from the end users and organization, as this is an inclusive design process.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L</a:t>
            </a:r>
            <a:r>
              <a:rPr lang="en">
                <a:solidFill>
                  <a:schemeClr val="dk1"/>
                </a:solidFill>
              </a:rPr>
              <a:t>ater in the presentation, I will walk you through the process we as a team went through to apply the whole process for SINGA. But first, we had to gather more information in order to follow these steps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e3648b9059_0_17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e3648b9059_0_17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Isabelle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As stated in the beginning, our project is to establish a process that can assist in the design of an inclusive space for welcoming new arrivals and the existing community in Lyon, France.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The team created two objectives to structure the project:</a:t>
            </a:r>
            <a:endParaRPr>
              <a:solidFill>
                <a:schemeClr val="dk1"/>
              </a:solidFill>
            </a:endParaRPr>
          </a:p>
          <a:p>
            <a:pPr indent="457200" lvl="0" marL="0" rtl="0" algn="l">
              <a:lnSpc>
                <a:spcPct val="115000"/>
              </a:lnSpc>
              <a:spcBef>
                <a:spcPts val="0"/>
              </a:spcBef>
              <a:spcAft>
                <a:spcPts val="0"/>
              </a:spcAft>
              <a:buClr>
                <a:schemeClr val="dk1"/>
              </a:buClr>
              <a:buSzPts val="1100"/>
              <a:buFont typeface="Arial"/>
              <a:buNone/>
            </a:pPr>
            <a:r>
              <a:rPr lang="en">
                <a:solidFill>
                  <a:schemeClr val="dk1"/>
                </a:solidFill>
              </a:rPr>
              <a:t>Le premier objectif, adressé par les méthodes en haut du diagramme en orange, était Recueillir des informations sur la façon de générer un modèle pour un processus</a:t>
            </a:r>
            <a:endParaRPr>
              <a:solidFill>
                <a:schemeClr val="dk1"/>
              </a:solidFill>
            </a:endParaRPr>
          </a:p>
          <a:p>
            <a:pPr indent="457200" lvl="0" marL="0" rtl="0" algn="l">
              <a:lnSpc>
                <a:spcPct val="115000"/>
              </a:lnSpc>
              <a:spcBef>
                <a:spcPts val="0"/>
              </a:spcBef>
              <a:spcAft>
                <a:spcPts val="0"/>
              </a:spcAft>
              <a:buClr>
                <a:schemeClr val="dk1"/>
              </a:buClr>
              <a:buSzPts val="1100"/>
              <a:buFont typeface="Arial"/>
              <a:buNone/>
            </a:pPr>
            <a:r>
              <a:rPr lang="en">
                <a:solidFill>
                  <a:schemeClr val="dk1"/>
                </a:solidFill>
              </a:rPr>
              <a:t>Le deuxième objectif, adressé par les méthodes au bas du diagramme en sarcelle, était Appliquer les informations recueillies au nouvel espace de SINGA Lyon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457200" rtl="0" algn="l">
              <a:lnSpc>
                <a:spcPct val="115000"/>
              </a:lnSpc>
              <a:spcBef>
                <a:spcPts val="0"/>
              </a:spcBef>
              <a:spcAft>
                <a:spcPts val="0"/>
              </a:spcAft>
              <a:buNone/>
            </a:pPr>
            <a:r>
              <a:rPr lang="en">
                <a:solidFill>
                  <a:schemeClr val="dk1"/>
                </a:solidFill>
              </a:rPr>
              <a:t>The first objective, addressed by the methods on top of the diagram in orange, was (FRENCH)</a:t>
            </a:r>
            <a:endParaRPr>
              <a:solidFill>
                <a:schemeClr val="dk1"/>
              </a:solidFill>
            </a:endParaRPr>
          </a:p>
          <a:p>
            <a:pPr indent="0" lvl="0" marL="457200" rtl="0" algn="l">
              <a:lnSpc>
                <a:spcPct val="115000"/>
              </a:lnSpc>
              <a:spcBef>
                <a:spcPts val="0"/>
              </a:spcBef>
              <a:spcAft>
                <a:spcPts val="0"/>
              </a:spcAft>
              <a:buNone/>
            </a:pPr>
            <a:r>
              <a:rPr lang="en">
                <a:solidFill>
                  <a:schemeClr val="dk1"/>
                </a:solidFill>
              </a:rPr>
              <a:t>The second objective, addressed by the methods on the bottom of the diagram in teal, was (FRENCH) </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e3c5c01085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e3c5c01085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1A9988"/>
              </a:buClr>
              <a:buSzPts val="1100"/>
              <a:buFont typeface="Arial"/>
              <a:buNone/>
            </a:pPr>
            <a:r>
              <a:rPr lang="en" sz="1000">
                <a:solidFill>
                  <a:schemeClr val="dk1"/>
                </a:solidFill>
              </a:rPr>
              <a:t>Mike</a:t>
            </a:r>
            <a:endParaRPr sz="1000">
              <a:solidFill>
                <a:schemeClr val="dk1"/>
              </a:solidFill>
            </a:endParaRPr>
          </a:p>
          <a:p>
            <a:pPr indent="0" lvl="0" marL="0" rtl="0" algn="l">
              <a:lnSpc>
                <a:spcPct val="115000"/>
              </a:lnSpc>
              <a:spcBef>
                <a:spcPts val="0"/>
              </a:spcBef>
              <a:spcAft>
                <a:spcPts val="0"/>
              </a:spcAft>
              <a:buClr>
                <a:srgbClr val="1A9988"/>
              </a:buClr>
              <a:buSzPts val="1100"/>
              <a:buFont typeface="Arial"/>
              <a:buNone/>
            </a:pPr>
            <a:r>
              <a:rPr lang="en" sz="1000">
                <a:solidFill>
                  <a:schemeClr val="dk1"/>
                </a:solidFill>
              </a:rPr>
              <a:t>To direct our research, our team also created two research questions. We’ll be exploring the first research question, which was, “what aspects are important to consider when thinking about inclusivity?” To answer this question, we analyzed existing spaces from around the world and interviewed individuals from a variety of organizations similar to SINGA. </a:t>
            </a:r>
            <a:endParaRPr sz="1000">
              <a:solidFill>
                <a:schemeClr val="dk1"/>
              </a:solidFill>
            </a:endParaRPr>
          </a:p>
          <a:p>
            <a:pPr indent="0" lvl="0" marL="0" rtl="0" algn="l">
              <a:spcBef>
                <a:spcPts val="0"/>
              </a:spcBef>
              <a:spcAft>
                <a:spcPts val="0"/>
              </a:spcAft>
              <a:buClr>
                <a:srgbClr val="1A9988"/>
              </a:buClr>
              <a:buSzPts val="1100"/>
              <a:buFont typeface="Arial"/>
              <a:buNone/>
            </a:pPr>
            <a:r>
              <a:t/>
            </a:r>
            <a:endParaRPr sz="1000">
              <a:solidFill>
                <a:schemeClr val="dk1"/>
              </a:solidFill>
            </a:endParaRPr>
          </a:p>
          <a:p>
            <a:pPr indent="0" lvl="0" marL="0" rtl="0" algn="l">
              <a:spcBef>
                <a:spcPts val="0"/>
              </a:spcBef>
              <a:spcAft>
                <a:spcPts val="0"/>
              </a:spcAft>
              <a:buClr>
                <a:srgbClr val="1A9988"/>
              </a:buClr>
              <a:buSzPts val="1100"/>
              <a:buFont typeface="Arial"/>
              <a:buNone/>
            </a:pPr>
            <a:r>
              <a:t/>
            </a:r>
            <a:endParaRPr sz="100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e3648b9059_0_19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e3648b9059_0_19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Mike</a:t>
            </a:r>
            <a:endParaRPr/>
          </a:p>
          <a:p>
            <a:pPr indent="0" lvl="0" marL="0" rtl="0" algn="l">
              <a:spcBef>
                <a:spcPts val="0"/>
              </a:spcBef>
              <a:spcAft>
                <a:spcPts val="0"/>
              </a:spcAft>
              <a:buNone/>
            </a:pPr>
            <a:r>
              <a:rPr lang="en"/>
              <a:t>The team has analyzed a variety of spaces including the ones from the last few slides. We identified a few different aspects that an inclusive space can have - social inclusion, cultural inclusion, and accessibility for all were common elements in these spaces. As you can see in the table, the majority of the inclusive spaces we studied had an accessible aspect, while about half had social inclusion, and only one quarter had a cultural aspect. This disparity between the three categories could be due to differing awareness about different types of inclusivity. This may be due to the 7 principles of inclusivity proposed by the Institute for Human-Centered Design, which focus primarily on creating spaces accessible for those with varying body types or those with disabilities. The final three spaces are all private spaces that hold smaller amounts of people. This reduces the need for social or cultural inclusion</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e3648b9059_0_19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e3648b9059_0_19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Liv</a:t>
            </a:r>
            <a:endParaRPr/>
          </a:p>
          <a:p>
            <a:pPr indent="0" lvl="0" marL="0" rtl="0" algn="l">
              <a:spcBef>
                <a:spcPts val="0"/>
              </a:spcBef>
              <a:spcAft>
                <a:spcPts val="0"/>
              </a:spcAft>
              <a:buNone/>
            </a:pPr>
            <a:r>
              <a:t/>
            </a:r>
            <a:endParaRPr/>
          </a:p>
          <a:p>
            <a:pPr indent="0" lvl="0" marL="0" marR="38100" rtl="0" algn="l">
              <a:lnSpc>
                <a:spcPct val="128571"/>
              </a:lnSpc>
              <a:spcBef>
                <a:spcPts val="0"/>
              </a:spcBef>
              <a:spcAft>
                <a:spcPts val="0"/>
              </a:spcAft>
              <a:buClr>
                <a:schemeClr val="dk1"/>
              </a:buClr>
              <a:buSzPts val="1100"/>
              <a:buFont typeface="Arial"/>
              <a:buNone/>
            </a:pPr>
            <a:r>
              <a:rPr lang="en" sz="2100">
                <a:solidFill>
                  <a:srgbClr val="202124"/>
                </a:solidFill>
                <a:highlight>
                  <a:srgbClr val="F8F9FA"/>
                </a:highlight>
              </a:rPr>
              <a:t>cet endroit s'appelle deafspace</a:t>
            </a:r>
            <a:endParaRPr sz="2100">
              <a:solidFill>
                <a:srgbClr val="202124"/>
              </a:solidFill>
              <a:highlight>
                <a:srgbClr val="F8F9FA"/>
              </a:highlight>
            </a:endParaRPr>
          </a:p>
          <a:p>
            <a:pPr indent="0" lvl="0" marL="0" rtl="0" algn="l">
              <a:spcBef>
                <a:spcPts val="0"/>
              </a:spcBef>
              <a:spcAft>
                <a:spcPts val="0"/>
              </a:spcAft>
              <a:buNone/>
            </a:pPr>
            <a:r>
              <a:t/>
            </a:r>
            <a:endParaRPr/>
          </a:p>
          <a:p>
            <a:pPr indent="0" lvl="0" marL="0" rtl="0" algn="l">
              <a:spcBef>
                <a:spcPts val="0"/>
              </a:spcBef>
              <a:spcAft>
                <a:spcPts val="0"/>
              </a:spcAft>
              <a:buNone/>
            </a:pPr>
            <a:r>
              <a:rPr lang="en"/>
              <a:t>Out first visual example of an inclusive space is designed to be accessible to Deaf people. the important design elements to open up the space are the horseshoe design, no sharp turns, and the use of ramps. visibility between floors allows for a better line of sight for those that rely on visual communication. In addition, the space has pedestals to place belongings on to allow people to have free hands to talk. Lastly, the colors of the space and the walls are blue to contrast with skin, making it easier for those who communicate visually.</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e3648b9059_0_19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e3648b9059_0_19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Liv</a:t>
            </a:r>
            <a:endParaRPr/>
          </a:p>
          <a:p>
            <a:pPr indent="0" lvl="0" marL="0" rtl="0" algn="l">
              <a:spcBef>
                <a:spcPts val="0"/>
              </a:spcBef>
              <a:spcAft>
                <a:spcPts val="0"/>
              </a:spcAft>
              <a:buNone/>
            </a:pPr>
            <a:r>
              <a:t/>
            </a:r>
            <a:endParaRPr/>
          </a:p>
          <a:p>
            <a:pPr indent="0" lvl="0" marL="0" marR="38100" rtl="0" algn="l">
              <a:lnSpc>
                <a:spcPct val="128571"/>
              </a:lnSpc>
              <a:spcBef>
                <a:spcPts val="0"/>
              </a:spcBef>
              <a:spcAft>
                <a:spcPts val="0"/>
              </a:spcAft>
              <a:buClr>
                <a:schemeClr val="dk1"/>
              </a:buClr>
              <a:buSzPts val="1100"/>
              <a:buFont typeface="Arial"/>
              <a:buNone/>
            </a:pPr>
            <a:r>
              <a:rPr lang="en" sz="2100">
                <a:solidFill>
                  <a:srgbClr val="202124"/>
                </a:solidFill>
                <a:highlight>
                  <a:srgbClr val="F8F9FA"/>
                </a:highlight>
              </a:rPr>
              <a:t>cet endroit s'appelle 3m sensory room</a:t>
            </a:r>
            <a:endParaRPr sz="2100">
              <a:solidFill>
                <a:srgbClr val="202124"/>
              </a:solidFill>
              <a:highlight>
                <a:srgbClr val="F8F9FA"/>
              </a:highlight>
            </a:endParaRPr>
          </a:p>
          <a:p>
            <a:pPr indent="0" lvl="0" marL="0" rtl="0" algn="l">
              <a:spcBef>
                <a:spcPts val="0"/>
              </a:spcBef>
              <a:spcAft>
                <a:spcPts val="0"/>
              </a:spcAft>
              <a:buNone/>
            </a:pPr>
            <a:r>
              <a:t/>
            </a:r>
            <a:endParaRPr/>
          </a:p>
          <a:p>
            <a:pPr indent="0" lvl="0" marL="0" rtl="0" algn="l">
              <a:spcBef>
                <a:spcPts val="0"/>
              </a:spcBef>
              <a:spcAft>
                <a:spcPts val="0"/>
              </a:spcAft>
              <a:buNone/>
            </a:pPr>
            <a:r>
              <a:rPr lang="en"/>
              <a:t>The second example we have here is the 3M sensor room created in cooperation with KultureCity is located in the US Bank Stadium of Minneapolis for people who have cognitive disorders and may want a safe space to escape to. This room is equipped with tactile activities as well as low lighting, soothing sounds, seating that is low to the ground, and decor that is warm and inviting. This is a great example of a private vs. public space, especially one that can accommodate to a large population of people.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e3648b9059_0_19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e3648b9059_0_19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Liv</a:t>
            </a:r>
            <a:endParaRPr/>
          </a:p>
          <a:p>
            <a:pPr indent="0" lvl="0" marL="0" rtl="0" algn="l">
              <a:spcBef>
                <a:spcPts val="0"/>
              </a:spcBef>
              <a:spcAft>
                <a:spcPts val="0"/>
              </a:spcAft>
              <a:buNone/>
            </a:pPr>
            <a:r>
              <a:t/>
            </a:r>
            <a:endParaRPr/>
          </a:p>
          <a:p>
            <a:pPr indent="0" lvl="0" marL="0" marR="38100" rtl="0" algn="l">
              <a:lnSpc>
                <a:spcPct val="128571"/>
              </a:lnSpc>
              <a:spcBef>
                <a:spcPts val="0"/>
              </a:spcBef>
              <a:spcAft>
                <a:spcPts val="0"/>
              </a:spcAft>
              <a:buClr>
                <a:schemeClr val="dk1"/>
              </a:buClr>
              <a:buSzPts val="1100"/>
              <a:buFont typeface="Arial"/>
              <a:buNone/>
            </a:pPr>
            <a:r>
              <a:rPr lang="en" sz="2100">
                <a:solidFill>
                  <a:srgbClr val="202124"/>
                </a:solidFill>
                <a:highlight>
                  <a:srgbClr val="F8F9FA"/>
                </a:highlight>
              </a:rPr>
              <a:t>cet endroit s'appelle cowork</a:t>
            </a:r>
            <a:endParaRPr sz="2100">
              <a:solidFill>
                <a:srgbClr val="202124"/>
              </a:solidFill>
              <a:highlight>
                <a:srgbClr val="F8F9FA"/>
              </a:highlight>
            </a:endParaRPr>
          </a:p>
          <a:p>
            <a:pPr indent="0" lvl="0" marL="0" rtl="0" algn="l">
              <a:spcBef>
                <a:spcPts val="0"/>
              </a:spcBef>
              <a:spcAft>
                <a:spcPts val="0"/>
              </a:spcAft>
              <a:buNone/>
            </a:pPr>
            <a:r>
              <a:t/>
            </a:r>
            <a:endParaRPr/>
          </a:p>
          <a:p>
            <a:pPr indent="0" lvl="0" marL="0" rtl="0" algn="l">
              <a:spcBef>
                <a:spcPts val="0"/>
              </a:spcBef>
              <a:spcAft>
                <a:spcPts val="0"/>
              </a:spcAft>
              <a:buNone/>
            </a:pPr>
            <a:r>
              <a:rPr lang="en"/>
              <a:t>sinergia cowork palermo. This next space is called the cowork,</a:t>
            </a:r>
            <a:r>
              <a:rPr lang="en">
                <a:solidFill>
                  <a:schemeClr val="dk1"/>
                </a:solidFill>
              </a:rPr>
              <a:t> it is used as a contemporary office space that works to promote community and collaboration, also making</a:t>
            </a:r>
            <a:r>
              <a:rPr lang="en"/>
              <a:t> it a great example of an inclusive space,. They are able to accomplish this by knowing the end user, knowing their needs, and designing the space in a way that satisfies those needs. This space uses open seating that allows people to decide how they sit and interact. In addition, There are many community engagement opportunities offered as people can write on the walls, and use the TV to displays upcoming events and announcements. In addition this space also includes community driven artwork. Most importantly though, this space focuses on the use of both private and public space. This concept is essential to make sure people are comfortable in a space and have a sense of privacy. After analyzing these spaces and answering RQ 1, we moved </a:t>
            </a:r>
            <a:r>
              <a:rPr lang="en"/>
              <a:t>onto</a:t>
            </a:r>
            <a:r>
              <a:rPr lang="en"/>
              <a:t> looking at RQ2.</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e3cd4c2239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e3cd4c2239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000">
                <a:solidFill>
                  <a:schemeClr val="dk1"/>
                </a:solidFill>
              </a:rPr>
              <a:t>Mike</a:t>
            </a:r>
            <a:endParaRPr sz="1000">
              <a:solidFill>
                <a:schemeClr val="dk1"/>
              </a:solidFill>
            </a:endParaRPr>
          </a:p>
          <a:p>
            <a:pPr indent="0" lvl="0" marL="0" rtl="0" algn="l">
              <a:spcBef>
                <a:spcPts val="0"/>
              </a:spcBef>
              <a:spcAft>
                <a:spcPts val="0"/>
              </a:spcAft>
              <a:buClr>
                <a:schemeClr val="dk1"/>
              </a:buClr>
              <a:buSzPts val="1100"/>
              <a:buFont typeface="Arial"/>
              <a:buNone/>
            </a:pPr>
            <a:r>
              <a:rPr lang="en" sz="1000">
                <a:solidFill>
                  <a:schemeClr val="dk1"/>
                </a:solidFill>
              </a:rPr>
              <a:t>Our second research question was “How do we translate the feeling of inclusivity to a physical space?”</a:t>
            </a:r>
            <a:endParaRPr sz="1000">
              <a:solidFill>
                <a:schemeClr val="dk1"/>
              </a:solidFill>
            </a:endParaRPr>
          </a:p>
          <a:p>
            <a:pPr indent="0" lvl="0" marL="0" rtl="0" algn="l">
              <a:spcBef>
                <a:spcPts val="0"/>
              </a:spcBef>
              <a:spcAft>
                <a:spcPts val="0"/>
              </a:spcAft>
              <a:buClr>
                <a:schemeClr val="dk1"/>
              </a:buClr>
              <a:buSzPts val="1100"/>
              <a:buFont typeface="Arial"/>
              <a:buNone/>
            </a:pPr>
            <a:r>
              <a:rPr lang="en" sz="1000">
                <a:solidFill>
                  <a:schemeClr val="dk1"/>
                </a:solidFill>
              </a:rPr>
              <a:t>The team answered this question by looking at the design process used by students at South High Community School here in Worcester to design different features of their new school. We also interviewed a member of the SINGA community in order to get a unique perspective on inclusivity and the needs of </a:t>
            </a:r>
            <a:r>
              <a:rPr lang="en" sz="1000">
                <a:solidFill>
                  <a:schemeClr val="dk1"/>
                </a:solidFill>
              </a:rPr>
              <a:t>the</a:t>
            </a:r>
            <a:r>
              <a:rPr lang="en" sz="1000">
                <a:solidFill>
                  <a:schemeClr val="dk1"/>
                </a:solidFill>
              </a:rPr>
              <a:t> community. </a:t>
            </a:r>
            <a:endParaRPr sz="100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e3b77da122_4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e3b77da122_4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Ezra</a:t>
            </a:r>
            <a:endParaRPr/>
          </a:p>
          <a:p>
            <a:pPr indent="0" lvl="0" marL="0" rtl="0" algn="l">
              <a:spcBef>
                <a:spcPts val="0"/>
              </a:spcBef>
              <a:spcAft>
                <a:spcPts val="0"/>
              </a:spcAft>
              <a:buNone/>
            </a:pPr>
            <a:r>
              <a:rPr lang="en"/>
              <a:t>Pour le processus de conception du lycee de south high </a:t>
            </a:r>
            <a:endParaRPr/>
          </a:p>
          <a:p>
            <a:pPr indent="0" lvl="0" marL="0" rtl="0" algn="l">
              <a:spcBef>
                <a:spcPts val="0"/>
              </a:spcBef>
              <a:spcAft>
                <a:spcPts val="0"/>
              </a:spcAft>
              <a:buNone/>
            </a:pPr>
            <a:r>
              <a:rPr lang="en"/>
              <a:t>One of our keystone interviews for this project was with the designer Nav Anand, and focused on her involvement in a project to bring students into the design process for the new South high community school building here in worcester. In phase one, which was two years ago, students were gathered and taught about the fundamentals of design. Initially, students needed to be provided with the opportunity, resources and skillset needed to create and innovate to take part in creating the new SH. </a:t>
            </a:r>
            <a:endParaRPr/>
          </a:p>
          <a:p>
            <a:pPr indent="0" lvl="0" marL="0" rtl="0" algn="l">
              <a:spcBef>
                <a:spcPts val="0"/>
              </a:spcBef>
              <a:spcAft>
                <a:spcPts val="0"/>
              </a:spcAft>
              <a:buNone/>
            </a:pPr>
            <a:r>
              <a:rPr lang="en"/>
              <a:t>they had no idea how to move forward with the project because they’d never had their opinions and ideas valued for a real world project, and were used to being told what to do. At the end of phase one, 5 areas of the school were identified to be areas that the students could design. Phase two was last year, and collaborators were brought from different areas of the community such as city government, local architects and artists, the historical society, and more. </a:t>
            </a:r>
            <a:endParaRPr/>
          </a:p>
          <a:p>
            <a:pPr indent="0" lvl="0" marL="0" rtl="0" algn="l">
              <a:spcBef>
                <a:spcPts val="0"/>
              </a:spcBef>
              <a:spcAft>
                <a:spcPts val="0"/>
              </a:spcAft>
              <a:buNone/>
            </a:pPr>
            <a:r>
              <a:rPr lang="en"/>
              <a:t>The goal was for professionals from the community to help the students plan and realize their ideas, however when the pandemic hit they didn’t get to finish their last collaborations. The aim of phase three, this past year, was to implement the students ideas and complete the design process, however very little was able to be completed so far.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phases broadly relate back to the general design process we outlined in the beginning. The </a:t>
            </a:r>
            <a:r>
              <a:rPr lang="en"/>
              <a:t>first</a:t>
            </a:r>
            <a:r>
              <a:rPr lang="en"/>
              <a:t> phase </a:t>
            </a:r>
            <a:r>
              <a:rPr lang="en"/>
              <a:t>is knowing the</a:t>
            </a:r>
            <a:r>
              <a:rPr lang="en"/>
              <a:t> organization and end user. The second phase is knowing the end user and establishing their needs, as we had </a:t>
            </a:r>
            <a:r>
              <a:rPr lang="en"/>
              <a:t>detailed</a:t>
            </a:r>
            <a:r>
              <a:rPr lang="en"/>
              <a:t> before using research, direct involvement and feedback. The third phase is being mindful in </a:t>
            </a:r>
            <a:r>
              <a:rPr lang="en"/>
              <a:t>the</a:t>
            </a:r>
            <a:r>
              <a:rPr lang="en"/>
              <a:t> </a:t>
            </a:r>
            <a:r>
              <a:rPr lang="en"/>
              <a:t>design</a:t>
            </a:r>
            <a:r>
              <a:rPr lang="en"/>
              <a:t>, using professional artists to realize the students ideas…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Besides</a:t>
            </a:r>
            <a:r>
              <a:rPr lang="en"/>
              <a:t> the phases design process, we also learned a lot from south high example...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e3648b9059_0_18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e3648b9059_0_18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Ezra</a:t>
            </a:r>
            <a:endParaRPr/>
          </a:p>
          <a:p>
            <a:pPr indent="0" lvl="0" marL="0" rtl="0" algn="l">
              <a:spcBef>
                <a:spcPts val="0"/>
              </a:spcBef>
              <a:spcAft>
                <a:spcPts val="0"/>
              </a:spcAft>
              <a:buNone/>
            </a:pPr>
            <a:r>
              <a:rPr lang="en"/>
              <a:t>Voici quelques lecons a retenir de south high community school</a:t>
            </a:r>
            <a:endParaRPr/>
          </a:p>
          <a:p>
            <a:pPr indent="0" lvl="0" marL="0" rtl="0" algn="l">
              <a:spcBef>
                <a:spcPts val="0"/>
              </a:spcBef>
              <a:spcAft>
                <a:spcPts val="0"/>
              </a:spcAft>
              <a:buNone/>
            </a:pPr>
            <a:r>
              <a:rPr lang="en"/>
              <a:t>Here are some takeaways we learned from the example of the south high community school about how to design an inclusive space.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First is to foster a culture that celebrates diversity, because South high draws its strengths from having a close knit community that values different perspectives, and this is what empowered students to feel like they could take action. </a:t>
            </a:r>
            <a:endParaRPr/>
          </a:p>
          <a:p>
            <a:pPr indent="0" lvl="0" marL="0" rtl="0" algn="l">
              <a:spcBef>
                <a:spcPts val="0"/>
              </a:spcBef>
              <a:spcAft>
                <a:spcPts val="0"/>
              </a:spcAft>
              <a:buNone/>
            </a:pPr>
            <a:r>
              <a:rPr lang="en"/>
              <a:t>Next is to offer guidance through the process, but not be directly telling people what to do. Students initially struggled to come up for ideas with this project because they are used to only being creative within the bounds of an assignment, but after learning more about how design works they drove the project themselves. </a:t>
            </a:r>
            <a:endParaRPr/>
          </a:p>
          <a:p>
            <a:pPr indent="0" lvl="0" marL="0" rtl="0" algn="l">
              <a:spcBef>
                <a:spcPts val="0"/>
              </a:spcBef>
              <a:spcAft>
                <a:spcPts val="0"/>
              </a:spcAft>
              <a:buNone/>
            </a:pPr>
            <a:r>
              <a:rPr lang="en"/>
              <a:t>The third takeaway is to encourage youth participation. This project at south high as well as others there such as the youth philanthropic council and the fully student run clothes donation nonprofit show that young people are just as capable of involvement and generating ideas, and would be a valuable voice to have during an inclusive design process. </a:t>
            </a:r>
            <a:endParaRPr/>
          </a:p>
          <a:p>
            <a:pPr indent="0" lvl="0" marL="0" rtl="0" algn="l">
              <a:spcBef>
                <a:spcPts val="0"/>
              </a:spcBef>
              <a:spcAft>
                <a:spcPts val="0"/>
              </a:spcAft>
              <a:buNone/>
            </a:pPr>
            <a:r>
              <a:rPr lang="en"/>
              <a:t>Lastly, it is important to allow for different levels of commitment and ways to get involved. We found that participation in the design process at south high dwindled over the years, and many students had to choose between the project and other extracurriculars. Having ways of getting involved that are low commitment and can be done seasonally would help sustain involvement and energy for the design process.</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e3648b9059_0_16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e3648b9059_0_16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Isabelle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Bonjour, Hello</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notre équipe a travaillé avec une organisation, SINGA, pour établir un processus de conception d'un espace inclusif.</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our team has been working with a non profit organization named singa to establish a process them to design of an inclusive space.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e3648b9059_0_19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e3648b9059_0_19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Isabelle</a:t>
            </a:r>
            <a:endParaRPr/>
          </a:p>
          <a:p>
            <a:pPr indent="0" lvl="0" marL="0" rtl="0" algn="l">
              <a:spcBef>
                <a:spcPts val="0"/>
              </a:spcBef>
              <a:spcAft>
                <a:spcPts val="0"/>
              </a:spcAft>
              <a:buNone/>
            </a:pPr>
            <a:r>
              <a:rPr lang="en"/>
              <a:t>Maintenant que nous vous avons montré un peu ce que nous avons appris, je vais vous expliquer le processus que nous avons suivi en tant qu'équipe pour appliquer ces étapes du processus général précédemment évoqué à SINGA, notre organisation partenaire et leur espace idéal.</a:t>
            </a:r>
            <a:endParaRPr/>
          </a:p>
          <a:p>
            <a:pPr indent="0" lvl="0" marL="0" rtl="0" algn="l">
              <a:spcBef>
                <a:spcPts val="0"/>
              </a:spcBef>
              <a:spcAft>
                <a:spcPts val="0"/>
              </a:spcAft>
              <a:buNone/>
            </a:pPr>
            <a:r>
              <a:rPr lang="en"/>
              <a:t>Les deux premières étapes : connaître l'organisation et connaître l'utilisateur final, SINGA l'a déjà fait, ils connaissent leur propre organisation et ils connaissent leurs utilisateurs finaux : les nouveaux arrivants et la communauté environnante existante à Lyon.</a:t>
            </a:r>
            <a:endParaRPr/>
          </a:p>
          <a:p>
            <a:pPr indent="0" lvl="0" marL="0" rtl="0" algn="l">
              <a:spcBef>
                <a:spcPts val="0"/>
              </a:spcBef>
              <a:spcAft>
                <a:spcPts val="0"/>
              </a:spcAft>
              <a:buNone/>
            </a:pPr>
            <a:r>
              <a:rPr lang="en"/>
              <a:t>The third step, the one we mainly focused on, is to establish their needs, we determined 5 main needs that were informed by SINGA and our own background research to guide the design of the space for the organization and end users, all of these needs are more abstract ideas that we brainstormed </a:t>
            </a:r>
            <a:r>
              <a:rPr lang="en"/>
              <a:t>physical</a:t>
            </a:r>
            <a:r>
              <a:rPr lang="en"/>
              <a:t> designs or elements that help to fulfill them.</a:t>
            </a:r>
            <a:endParaRPr/>
          </a:p>
          <a:p>
            <a:pPr indent="0" lvl="0" marL="0" rtl="0" algn="l">
              <a:spcBef>
                <a:spcPts val="0"/>
              </a:spcBef>
              <a:spcAft>
                <a:spcPts val="0"/>
              </a:spcAft>
              <a:buNone/>
            </a:pPr>
            <a:r>
              <a:rPr lang="en"/>
              <a:t>The first being employment, and the second being housing and administrative support, as an organization that has been around since 2012, they have a lot of knowledge and </a:t>
            </a:r>
            <a:r>
              <a:rPr lang="en"/>
              <a:t>experience</a:t>
            </a:r>
            <a:r>
              <a:rPr lang="en"/>
              <a:t> in helping new arrivals through difficulties they may face and these needs can be met by having a combination private and public areas</a:t>
            </a:r>
            <a:r>
              <a:rPr lang="en">
                <a:solidFill>
                  <a:schemeClr val="dk1"/>
                </a:solidFill>
              </a:rPr>
              <a:t> </a:t>
            </a:r>
            <a:r>
              <a:rPr lang="en">
                <a:solidFill>
                  <a:schemeClr val="dk1"/>
                </a:solidFill>
              </a:rPr>
              <a:t>as shown in the previous Cowork space example</a:t>
            </a:r>
            <a:r>
              <a:rPr lang="en">
                <a:solidFill>
                  <a:schemeClr val="dk1"/>
                </a:solidFill>
              </a:rPr>
              <a:t>. </a:t>
            </a:r>
            <a:r>
              <a:rPr lang="en"/>
              <a:t>For SINGA, these bigger public areas can be used </a:t>
            </a:r>
            <a:r>
              <a:rPr lang="en">
                <a:solidFill>
                  <a:schemeClr val="dk1"/>
                </a:solidFill>
              </a:rPr>
              <a:t>to run and gather their current entrepreneurship programs as well as other new programs they develop while the private spaces can be used to discuss more private matters of have small meetings.</a:t>
            </a:r>
            <a:r>
              <a:rPr lang="en"/>
              <a:t> The third need we identified was language support, there are a multitude of new arrivals from different countries, most don’t speak english and may not even speak french. So having signs in multiple languages or images can be very helpful. The fourth need we identified was social and cultural </a:t>
            </a:r>
            <a:r>
              <a:rPr lang="en"/>
              <a:t>support</a:t>
            </a:r>
            <a:r>
              <a:rPr lang="en"/>
              <a:t>, we want to make sure </a:t>
            </a:r>
            <a:r>
              <a:rPr lang="en">
                <a:solidFill>
                  <a:schemeClr val="dk1"/>
                </a:solidFill>
              </a:rPr>
              <a:t>everyone who comes into the space feels that they can see a support system there for them, this can be done with good communication, inclusive kitchens with multiple fridges to support different religions diets and personal dietary needs as well as a large collection of different cookware and spices for different cultures cuisines, or even a bar where people can relax and connect at. The fifth need we identified was that the space must have a welcoming atmosphere, this can be achieved a lot of different ways, from bring family friendly with private spaces as nurseries or daycares, as well as interesting textures or colors like shown in the Deafspace and US Bank Stadium examples.</a:t>
            </a:r>
            <a:endParaRPr/>
          </a:p>
          <a:p>
            <a:pPr indent="0" lvl="0" marL="0" rtl="0" algn="l">
              <a:spcBef>
                <a:spcPts val="0"/>
              </a:spcBef>
              <a:spcAft>
                <a:spcPts val="0"/>
              </a:spcAft>
              <a:buNone/>
            </a:pPr>
            <a:r>
              <a:rPr lang="en"/>
              <a:t>As you can see, a lot of these needs designs can overlap or be multipurpose.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fourth step is to be mindful in design, some specific aspects we discussed were that it must have a permeable barrier, so the exterior should mark the border between communities without being a barrier to movement. Additionally the space must be flexible and allow room for improvement and change as needs change. Another element we discussed was wayfinding, this pertains to the layout of the space, it must have a logically layout so people may find their way through it easily and naturally. As we are remote, we were unable to see the current space SINGA has put a bid in for however we do know it is 800 sq meters which is about 1 and a half football fields. This is a large space and </a:t>
            </a:r>
            <a:r>
              <a:rPr lang="en"/>
              <a:t>definitely</a:t>
            </a:r>
            <a:r>
              <a:rPr lang="en"/>
              <a:t> has the capability to fulfill a lot of needs with the right designs.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Again, as this is an iterative process, this is a beginning design run through done by us for SINGA’s space, we have a lot of recommendations and ideas but they should be run through the process multiple times to be sure that the designs brainstormed here or in the future are connecting with the organization, end users, they meeting the needs list, and</a:t>
            </a:r>
            <a:r>
              <a:rPr lang="en">
                <a:solidFill>
                  <a:schemeClr val="dk1"/>
                </a:solidFill>
              </a:rPr>
              <a:t> fit within the limitations of the space. That being said, we do have some specific recommendations for SINGA</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e3648b9059_0_20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e3648b9059_0_20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Mike</a:t>
            </a:r>
            <a:endParaRPr/>
          </a:p>
          <a:p>
            <a:pPr indent="0" lvl="0" marL="0" rtl="0" algn="l">
              <a:spcBef>
                <a:spcPts val="0"/>
              </a:spcBef>
              <a:spcAft>
                <a:spcPts val="0"/>
              </a:spcAft>
              <a:buNone/>
            </a:pPr>
            <a:r>
              <a:rPr lang="en"/>
              <a:t>We have listed here most of the </a:t>
            </a:r>
            <a:r>
              <a:rPr lang="en"/>
              <a:t>recommendations we have made for SINGA. Recommendations that have been underlined have also been found in many of the already existing spaces we analyzed. We’ll go into some more depth on those underlined recommendations next.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Adding in ramps wherever possible is a great way to include those who use mobility devices or the elderly. They reduce the barrier of entry of these groups into the space and in turn show that they are welcome in the community. Elevators have this same effect, and allow these groups easier access to non-ground-level floors. However, if the space SINGA is looking at doesn’t have an elevator, it is likely cost-prohibitive to install them without any monetary support from partners or the French government.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Heavy use of natural light can be beneficial in a variety of ways. Within the context of DeafSpace which we explored earlier, lots of natural light ensure that everyone who uses the space can everyone else. This is helpful when you can only talk to a person you can see. Natural light also makes a space more human when compared to the sterile blueish light emitted by some bulbs. The more yellow colors of natural lighting can be easier on the eyes and have a soothing effect even when replicated by people.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Tactile communication can describe a wide variety of interventions in a space. Braille is a form of explicit tactile communication that encodes words as a series of raised dots that a blind person can read with their hands. Tactile communication can take a variety of forms, though. If you’ve ever entered the street from the sidewalk in the United States, you’ve seen those yellow plates with the raised bumps on them. This is actually an implicit signal to blind people that they’re entering the street from a curb. Flooring texture can be used in this way to provide context clues about the uses and features of a space to anyone who uses it.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Community-driven artwork is another common feature of inclusive spaces. Artwork provides an expressive, human quality to a space, and can communicate where words fail. This becomes even more meaningful when a community decorates their own space. The students of South High attempted to distill their school’s unique culture into the artwork they created, and in the process made their new school truly theirs.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Finally, we believe the space should be flexible to some degree. The struggles people deal with can change quickly, and if this SINGA is to meet these needs, the space must be able to adapt just as quickly. We recommend that a mix of public and private spaces be set aside and not given an explicit purpose by SINGA. Rather, these spaces’ uses and designs should be decided by the community in order to best meet their most pressing needs. Besides making SINGA adaptable to changing conditions, these spaces offer an opportunity for community members to physically shape their surroundings, which deepens their connection to both the space and to each other. </a:t>
            </a:r>
            <a:endParaRPr>
              <a:solidFill>
                <a:schemeClr val="dk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e3648b9059_0_20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e3648b9059_0_20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ezra</a:t>
            </a:r>
            <a:endParaRPr/>
          </a:p>
          <a:p>
            <a:pPr indent="0" lvl="0" marL="0" rtl="0" algn="l">
              <a:spcBef>
                <a:spcPts val="0"/>
              </a:spcBef>
              <a:spcAft>
                <a:spcPts val="0"/>
              </a:spcAft>
              <a:buNone/>
            </a:pPr>
            <a:r>
              <a:rPr lang="en"/>
              <a:t>Here are some of the main conclusions we took away from this project and the process we designed.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First, there are no absolutes when it comes to designing an inclusive space- every process must be flexible to meet the needs of their community.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Next, not everyone’s needs can be fully met all the time, so one of the main challenges is to balance everybody’s needs continuously.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Lastly, we believe that the process we have created and the information and suggestions we have gathered will provide a solid framework for SINGA to use to help them develop their new space.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e3cd4c2239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e3cd4c2239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Ezra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We’d like to thank a few people who gave their time and energy to the project, it wouldn’t be possible without them.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First, we’d like to thank Justine and everyone at SINGA.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We’d also like to thank the members of WPI’s office of multicultural affairs, as well as charles baldwin of the mass cultural council.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Finally, we would like to thank Nav Anand for her insight on the design process and superintendent of worcester public schools maureen binienda for her help learning about south high.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e3648b9059_0_20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e3648b9059_0_20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Isabelle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Ca </a:t>
            </a:r>
            <a:r>
              <a:rPr lang="en"/>
              <a:t>c'est le fin de</a:t>
            </a:r>
            <a:r>
              <a:rPr lang="en"/>
              <a:t> notre </a:t>
            </a:r>
            <a:r>
              <a:rPr lang="en"/>
              <a:t>présentation</a:t>
            </a:r>
            <a:r>
              <a:rPr lang="en"/>
              <a:t> sur Établir un Processus pour la conception d'un Espace Inclusif</a:t>
            </a:r>
            <a:endParaRPr/>
          </a:p>
          <a:p>
            <a:pPr indent="0" lvl="0" marL="0" rtl="0" algn="l">
              <a:spcBef>
                <a:spcPts val="0"/>
              </a:spcBef>
              <a:spcAft>
                <a:spcPts val="0"/>
              </a:spcAft>
              <a:buNone/>
            </a:pPr>
            <a:r>
              <a:rPr lang="en"/>
              <a:t>Merci de votre attention, </a:t>
            </a:r>
            <a:r>
              <a:rPr lang="en"/>
              <a:t>est ce que</a:t>
            </a:r>
            <a:r>
              <a:rPr lang="en"/>
              <a:t> vous avez des questions?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That is the end of presentation on Establishing a Process for the Design of an Inclusive Space, thank you for your attention, does anyone have any questions?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e3648b9059_0_20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e3648b9059_0_20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e39a54d55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1" name="Google Shape;691;ge39a54d55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e3648b9059_0_16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e3648b9059_0_16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1A9988"/>
                </a:solidFill>
              </a:rPr>
              <a:t>Liv</a:t>
            </a:r>
            <a:endParaRPr>
              <a:solidFill>
                <a:srgbClr val="1A9988"/>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refugee crisis is a urgent global issue, There were almost 80 million forcibly displaced people around the world at the start of 2020. Around 30 million of those are refugees, or those granted refugee status, while around 3.5 million are asylum seekers, those applying for protection, we will be addressing these groups of refugees and asylum seekers as new arrivals, or french . People are forcibly displaced from their countries of origin for a multitude of different reasons, like food insecurity, war, or persecution. This represents the exit phase in the journey these new arrivals face. From here they move onto the transition phase where they are physically moving to a new country, this phase is plagued by safety concerns as these groups are typically forced into more unsafe routes. The last phase in the journey of a new arrivals is the entry phase into their new country. Those who leave their country of origin rarely chose to do so, yet upon arrival they are not met with open arms. Additionally</a:t>
            </a:r>
            <a:r>
              <a:rPr lang="en">
                <a:solidFill>
                  <a:srgbClr val="1A9988"/>
                </a:solidFill>
              </a:rPr>
              <a:t>, the needs of the new comers are not met, this can be represented by the 2.6 million refugees who live in camps that are overcrowded and without proper sanitization.</a:t>
            </a:r>
            <a:r>
              <a:rPr lang="en">
                <a:solidFill>
                  <a:schemeClr val="dk1"/>
                </a:solidFill>
              </a:rPr>
              <a:t> In addition, Issues of prejudice persist globally and serve to increase public anxiety over immigration surrounding issues like crime and job availability.</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e3648b9059_0_17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e3648b9059_0_17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Liv</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France is one of the main host countries in Europe for asylum seekers. </a:t>
            </a:r>
            <a:r>
              <a:rPr lang="en">
                <a:solidFill>
                  <a:srgbClr val="1A9988"/>
                </a:solidFill>
              </a:rPr>
              <a:t>The map here shows migrations patterns in Europe that lead to france. The graph on the right shows that Though due to global issues, there have been record breaking numbers of people trying to seek asylum in europe. </a:t>
            </a:r>
            <a:r>
              <a:rPr lang="en">
                <a:solidFill>
                  <a:schemeClr val="dk1"/>
                </a:solidFill>
              </a:rPr>
              <a:t>France is a main host country because</a:t>
            </a:r>
            <a:r>
              <a:rPr lang="en" sz="1200">
                <a:solidFill>
                  <a:srgbClr val="1A9988"/>
                </a:solidFill>
                <a:latin typeface="Times New Roman"/>
                <a:ea typeface="Times New Roman"/>
                <a:cs typeface="Times New Roman"/>
                <a:sym typeface="Times New Roman"/>
              </a:rPr>
              <a:t> there, seeking asylum is a legal right granted by the French law, yet accommodations are not at the standard set by countries like Germany, which offer housing and stipends of money upon arrival. </a:t>
            </a:r>
            <a:r>
              <a:rPr lang="en">
                <a:solidFill>
                  <a:srgbClr val="1A9988"/>
                </a:solidFill>
              </a:rPr>
              <a:t>While France is very open, In 2020, France had an overall rejection rate of around 80% for those that applied for refugee status.</a:t>
            </a:r>
            <a:r>
              <a:rPr lang="en" sz="1200">
                <a:solidFill>
                  <a:srgbClr val="1A9988"/>
                </a:solidFill>
                <a:latin typeface="Times New Roman"/>
                <a:ea typeface="Times New Roman"/>
                <a:cs typeface="Times New Roman"/>
                <a:sym typeface="Times New Roman"/>
              </a:rPr>
              <a:t> </a:t>
            </a:r>
            <a:r>
              <a:rPr lang="en">
                <a:solidFill>
                  <a:srgbClr val="1A9988"/>
                </a:solidFill>
              </a:rPr>
              <a:t>In addition, there are accounts that France offers poor housing, low social benefits and a long application process. This makes it difficult for new arrivals to receive support or get jobs. </a:t>
            </a:r>
            <a:endParaRPr>
              <a:solidFill>
                <a:srgbClr val="1A9988"/>
              </a:solidFill>
            </a:endParaRPr>
          </a:p>
          <a:p>
            <a:pPr indent="0" lvl="0" marL="0" rtl="0" algn="l">
              <a:spcBef>
                <a:spcPts val="0"/>
              </a:spcBef>
              <a:spcAft>
                <a:spcPts val="0"/>
              </a:spcAft>
              <a:buClr>
                <a:schemeClr val="dk1"/>
              </a:buClr>
              <a:buSzPts val="1100"/>
              <a:buFont typeface="Arial"/>
              <a:buNone/>
            </a:pPr>
            <a:r>
              <a:t/>
            </a:r>
            <a:endParaRPr>
              <a:solidFill>
                <a:srgbClr val="1A9988"/>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e3648b9059_0_17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e3648b9059_0_17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Mike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Once new arrivals are in the country, they face a variety of stressful situations that can be alleviated somewhat through social support. This could take the form of governmental support, or support through a new arrival’s community. </a:t>
            </a:r>
            <a:r>
              <a:rPr lang="en">
                <a:solidFill>
                  <a:schemeClr val="dk1"/>
                </a:solidFill>
              </a:rPr>
              <a:t>How can one build a community, though? You could start with mutual aid, also known as reciprocal altruism. A mutual aid network is a horizontally-organized group of people who work together to help each other and improve each others’ situation. However, mutual aid alone does not create a community - a sense of home can make a community complete. A home is a set of everyday practices, beliefs, values, memories, and feelings set against the backdrop of the current political and historical landscape.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Once a refugee for example has that support, many aspects of their life improve. Access to basic goods, their mental and physical health, and their sense of solidarity and community are all enhanced by social support. Their newfound health allows them to pay the favor back through mutual aid, and the community benefits in kind.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Now I’d like to introduce to you an organization that aims to provide that solidarity and sense of home.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rgbClr val="000000"/>
              </a:buClr>
              <a:buSzPts val="1100"/>
              <a:buFont typeface="Arial"/>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e3648b9059_0_17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e3648b9059_0_17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Mike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Our team has been working with the Lyon branch of the French nonprofit organization SINGA in order to develop a process to design an inclusive space. SINGA as an organization is dedicated to creating an inclusive society for all. SINGA holds some core values which they aim to promote in the lyon community. Firstly they value the autonomy of new arrivals and seek to empower individuals to help themselves and each other. Their entrepreneurship program helps empower community members to achieve stability and independence. Singa also values inclusivity, which aims to bring the individual into the community. This value influences their policy of not asking new arrivals about their experiences prior to arriving in France. This allows individuals to enter the community on their own terms, and be self-defined, rather than defined by their experiences. Lastly, SINGA aims to create a safe and welcoming community for all of the people of lyon. Community members are included in decision making processes, and there are many group events and social activities to grow ties between and within communities.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Before we get into the work we’ve done, we’d all like to introduce ourselves.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e3648b9059_0_16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e3648b9059_0_16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 m’appelle Mike Viozzi, j’étudie le génie </a:t>
            </a:r>
            <a:r>
              <a:rPr lang="en"/>
              <a:t>mécanique</a:t>
            </a:r>
            <a:r>
              <a:rPr lang="en"/>
              <a:t>, et je suis dans la promotion deux mille vingt-deux.</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Je m’appelle Ezra Vail, j’étudie la biochimie, et je suis dans la promotion deux mille vingt-et-un.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Je m’appelle Liv Petropulos, j’étudie la génie biomédical,</a:t>
            </a:r>
            <a:r>
              <a:rPr lang="en"/>
              <a:t> et je suis dans la promotion deux mille vingt-deux</a:t>
            </a:r>
            <a:r>
              <a:rPr lang="en"/>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Je m’appelle Isabelle Ho, j’étudie la génie mécanique, et je suis dans la promotion </a:t>
            </a:r>
            <a:r>
              <a:rPr lang="en"/>
              <a:t>deux</a:t>
            </a:r>
            <a:r>
              <a:rPr lang="en"/>
              <a:t> mille vingt-deux.</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e3648b9059_0_16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e3648b9059_0_16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Ezra</a:t>
            </a:r>
            <a:endParaRPr/>
          </a:p>
          <a:p>
            <a:pPr indent="0" lvl="0" marL="0" rtl="0" algn="l">
              <a:spcBef>
                <a:spcPts val="0"/>
              </a:spcBef>
              <a:spcAft>
                <a:spcPts val="0"/>
              </a:spcAft>
              <a:buNone/>
            </a:pPr>
            <a:r>
              <a:rPr lang="en"/>
              <a:t>Voici le feuille de route</a:t>
            </a:r>
            <a:endParaRPr/>
          </a:p>
          <a:p>
            <a:pPr indent="0" lvl="0" marL="0" rtl="0" algn="l">
              <a:spcBef>
                <a:spcPts val="0"/>
              </a:spcBef>
              <a:spcAft>
                <a:spcPts val="0"/>
              </a:spcAft>
              <a:buClr>
                <a:srgbClr val="1A9988"/>
              </a:buClr>
              <a:buSzPts val="1100"/>
              <a:buFont typeface="Arial"/>
              <a:buNone/>
            </a:pPr>
            <a:r>
              <a:rPr lang="en">
                <a:solidFill>
                  <a:schemeClr val="dk1"/>
                </a:solidFill>
              </a:rPr>
              <a:t>We are going to show you how we established this process as well as further recommendations for SINGA that we created.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e3648b9059_0_18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e3648b9059_0_18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Isabelle</a:t>
            </a:r>
            <a:endParaRPr/>
          </a:p>
          <a:p>
            <a:pPr indent="0" lvl="0" marL="0" rtl="0" algn="l">
              <a:spcBef>
                <a:spcPts val="0"/>
              </a:spcBef>
              <a:spcAft>
                <a:spcPts val="0"/>
              </a:spcAft>
              <a:buNone/>
            </a:pPr>
            <a:r>
              <a:rPr lang="en"/>
              <a:t>Using one broad question of What makes a design process inclusive to guide our preliminary </a:t>
            </a:r>
            <a:r>
              <a:rPr lang="en"/>
              <a:t>research</a:t>
            </a:r>
            <a:r>
              <a:rPr lang="en"/>
              <a:t> and interviews, </a:t>
            </a:r>
            <a:r>
              <a:rPr lang="en"/>
              <a:t>nous avons générer  la structure d'un processus général que les équipes de conception utilisent pour concevoir des espaces inclusifs</a:t>
            </a:r>
            <a:endParaRPr/>
          </a:p>
          <a:p>
            <a:pPr indent="0" lvl="0" marL="0" rtl="0" algn="l">
              <a:spcBef>
                <a:spcPts val="0"/>
              </a:spcBef>
              <a:spcAft>
                <a:spcPts val="0"/>
              </a:spcAft>
              <a:buNone/>
            </a:pPr>
            <a:r>
              <a:rPr lang="en"/>
              <a:t>La première étape est de connaître l'organisation, t</a:t>
            </a:r>
            <a:r>
              <a:rPr lang="en"/>
              <a:t>his includes understanding their mission and goals. </a:t>
            </a:r>
            <a:endParaRPr/>
          </a:p>
          <a:p>
            <a:pPr indent="0" lvl="0" marL="0" rtl="0" algn="l">
              <a:spcBef>
                <a:spcPts val="0"/>
              </a:spcBef>
              <a:spcAft>
                <a:spcPts val="0"/>
              </a:spcAft>
              <a:buNone/>
            </a:pPr>
            <a:r>
              <a:rPr lang="en"/>
              <a:t>La deuxième étape consiste à connaître l'utilisateur final</a:t>
            </a:r>
            <a:r>
              <a:rPr lang="en"/>
              <a:t>, this means understanding as much as you can, the background of any and all the people who are going to use the space. </a:t>
            </a:r>
            <a:endParaRPr/>
          </a:p>
          <a:p>
            <a:pPr indent="0" lvl="0" marL="0" rtl="0" algn="l">
              <a:spcBef>
                <a:spcPts val="0"/>
              </a:spcBef>
              <a:spcAft>
                <a:spcPts val="0"/>
              </a:spcAft>
              <a:buNone/>
            </a:pPr>
            <a:r>
              <a:rPr lang="en"/>
              <a:t>La troisième étape consiste à établir leurs besoins</a:t>
            </a:r>
            <a:r>
              <a:rPr lang="en"/>
              <a:t>, so determining the organization and the end users needs and start brainstorming solutions or elements to meet those needs. At this point it could be helpful to make a list of 3-5 overarching needs and then breaking it down with sub sections that fall under those main 3-5. </a:t>
            </a:r>
            <a:endParaRPr/>
          </a:p>
          <a:p>
            <a:pPr indent="0" lvl="0" marL="0" rtl="0" algn="l">
              <a:spcBef>
                <a:spcPts val="0"/>
              </a:spcBef>
              <a:spcAft>
                <a:spcPts val="0"/>
              </a:spcAft>
              <a:buNone/>
            </a:pPr>
            <a:r>
              <a:rPr lang="en"/>
              <a:t>La quatrième étape est d'être attentif à la conception</a:t>
            </a:r>
            <a:r>
              <a:rPr lang="en"/>
              <a:t>, recognizing the limitations of the physical space and how each element of design goes back and satisfies the list of the users and organizations needs. There isn’t really a last step as this is an iterative process, so once the design team feels satisfied with their first design, they should go back through the steps and check, are the designs they came up with connecting with the organization, with the end users, is it meeting the needs list and does it fit within the limitations of the space.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5" name="Google Shape;15;p2"/>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6" name="Google Shape;16;p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 name="Google Shape;77;p11"/>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0"/>
              </a:spcBef>
              <a:spcAft>
                <a:spcPts val="0"/>
              </a:spcAft>
              <a:buClr>
                <a:schemeClr val="lt1"/>
              </a:buClr>
              <a:buSzPts val="1100"/>
              <a:buChar char="○"/>
              <a:defRPr>
                <a:solidFill>
                  <a:schemeClr val="lt1"/>
                </a:solidFill>
              </a:defRPr>
            </a:lvl2pPr>
            <a:lvl3pPr indent="-298450" lvl="2" marL="1371600">
              <a:spcBef>
                <a:spcPts val="0"/>
              </a:spcBef>
              <a:spcAft>
                <a:spcPts val="0"/>
              </a:spcAft>
              <a:buClr>
                <a:schemeClr val="lt1"/>
              </a:buClr>
              <a:buSzPts val="1100"/>
              <a:buChar char="■"/>
              <a:defRPr>
                <a:solidFill>
                  <a:schemeClr val="lt1"/>
                </a:solidFill>
              </a:defRPr>
            </a:lvl3pPr>
            <a:lvl4pPr indent="-298450" lvl="3" marL="1828800">
              <a:spcBef>
                <a:spcPts val="0"/>
              </a:spcBef>
              <a:spcAft>
                <a:spcPts val="0"/>
              </a:spcAft>
              <a:buClr>
                <a:schemeClr val="lt1"/>
              </a:buClr>
              <a:buSzPts val="1100"/>
              <a:buChar char="●"/>
              <a:defRPr>
                <a:solidFill>
                  <a:schemeClr val="lt1"/>
                </a:solidFill>
              </a:defRPr>
            </a:lvl4pPr>
            <a:lvl5pPr indent="-298450" lvl="4" marL="2286000">
              <a:spcBef>
                <a:spcPts val="0"/>
              </a:spcBef>
              <a:spcAft>
                <a:spcPts val="0"/>
              </a:spcAft>
              <a:buClr>
                <a:schemeClr val="lt1"/>
              </a:buClr>
              <a:buSzPts val="1100"/>
              <a:buChar char="○"/>
              <a:defRPr>
                <a:solidFill>
                  <a:schemeClr val="lt1"/>
                </a:solidFill>
              </a:defRPr>
            </a:lvl5pPr>
            <a:lvl6pPr indent="-298450" lvl="5" marL="2743200">
              <a:spcBef>
                <a:spcPts val="0"/>
              </a:spcBef>
              <a:spcAft>
                <a:spcPts val="0"/>
              </a:spcAft>
              <a:buClr>
                <a:schemeClr val="lt1"/>
              </a:buClr>
              <a:buSzPts val="1100"/>
              <a:buChar char="■"/>
              <a:defRPr>
                <a:solidFill>
                  <a:schemeClr val="lt1"/>
                </a:solidFill>
              </a:defRPr>
            </a:lvl6pPr>
            <a:lvl7pPr indent="-298450" lvl="6" marL="3200400">
              <a:spcBef>
                <a:spcPts val="0"/>
              </a:spcBef>
              <a:spcAft>
                <a:spcPts val="0"/>
              </a:spcAft>
              <a:buClr>
                <a:schemeClr val="lt1"/>
              </a:buClr>
              <a:buSzPts val="1100"/>
              <a:buChar char="●"/>
              <a:defRPr>
                <a:solidFill>
                  <a:schemeClr val="lt1"/>
                </a:solidFill>
              </a:defRPr>
            </a:lvl7pPr>
            <a:lvl8pPr indent="-298450" lvl="7" marL="3657600">
              <a:spcBef>
                <a:spcPts val="0"/>
              </a:spcBef>
              <a:spcAft>
                <a:spcPts val="0"/>
              </a:spcAft>
              <a:buClr>
                <a:schemeClr val="lt1"/>
              </a:buClr>
              <a:buSzPts val="1100"/>
              <a:buChar char="○"/>
              <a:defRPr>
                <a:solidFill>
                  <a:schemeClr val="lt1"/>
                </a:solidFill>
              </a:defRPr>
            </a:lvl8pPr>
            <a:lvl9pPr indent="-298450" lvl="8" marL="4114800">
              <a:spcBef>
                <a:spcPts val="0"/>
              </a:spcBef>
              <a:spcAft>
                <a:spcPts val="0"/>
              </a:spcAft>
              <a:buClr>
                <a:schemeClr val="lt1"/>
              </a:buClr>
              <a:buSzPts val="1100"/>
              <a:buChar char="■"/>
              <a:defRPr>
                <a:solidFill>
                  <a:schemeClr val="lt1"/>
                </a:solidFill>
              </a:defRPr>
            </a:lvl9pPr>
          </a:lstStyle>
          <a:p/>
        </p:txBody>
      </p:sp>
      <p:sp>
        <p:nvSpPr>
          <p:cNvPr id="79" name="Google Shape;79;p1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0" name="Shape 80"/>
        <p:cNvGrpSpPr/>
        <p:nvPr/>
      </p:nvGrpSpPr>
      <p:grpSpPr>
        <a:xfrm>
          <a:off x="0" y="0"/>
          <a:ext cx="0" cy="0"/>
          <a:chOff x="0" y="0"/>
          <a:chExt cx="0" cy="0"/>
        </a:xfrm>
      </p:grpSpPr>
      <p:sp>
        <p:nvSpPr>
          <p:cNvPr id="81" name="Google Shape;81;p1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7"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 name="Google Shape;21;p3"/>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22" name="Google Shape;22;p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 name="Google Shape;28;p4"/>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29" name="Google Shape;29;p4"/>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0" name="Google Shape;30;p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5"/>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37" name="Google Shape;37;p5"/>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8" name="Google Shape;38;p5"/>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39" name="Google Shape;39;p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 name="Google Shape;45;p6"/>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46" name="Google Shape;46;p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7"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2" name="Google Shape;52;p7"/>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53" name="Google Shape;53;p7"/>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4" name="Google Shape;54;p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55"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8"/>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60" name="Google Shape;60;p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9"/>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a:spcBef>
                <a:spcPts val="0"/>
              </a:spcBef>
              <a:spcAft>
                <a:spcPts val="0"/>
              </a:spcAft>
              <a:buSzPts val="2600"/>
              <a:buNone/>
              <a:defRPr sz="2600"/>
            </a:lvl1pPr>
            <a:lvl2pPr lvl="1">
              <a:spcBef>
                <a:spcPts val="0"/>
              </a:spcBef>
              <a:spcAft>
                <a:spcPts val="0"/>
              </a:spcAft>
              <a:buSzPts val="2600"/>
              <a:buNone/>
              <a:defRPr sz="2600"/>
            </a:lvl2pPr>
            <a:lvl3pPr lvl="2">
              <a:spcBef>
                <a:spcPts val="0"/>
              </a:spcBef>
              <a:spcAft>
                <a:spcPts val="0"/>
              </a:spcAft>
              <a:buSzPts val="2600"/>
              <a:buNone/>
              <a:defRPr sz="2600"/>
            </a:lvl3pPr>
            <a:lvl4pPr lvl="3">
              <a:spcBef>
                <a:spcPts val="0"/>
              </a:spcBef>
              <a:spcAft>
                <a:spcPts val="0"/>
              </a:spcAft>
              <a:buSzPts val="2600"/>
              <a:buNone/>
              <a:defRPr sz="2600"/>
            </a:lvl4pPr>
            <a:lvl5pPr lvl="4">
              <a:spcBef>
                <a:spcPts val="0"/>
              </a:spcBef>
              <a:spcAft>
                <a:spcPts val="0"/>
              </a:spcAft>
              <a:buSzPts val="2600"/>
              <a:buNone/>
              <a:defRPr sz="2600"/>
            </a:lvl5pPr>
            <a:lvl6pPr lvl="5">
              <a:spcBef>
                <a:spcPts val="0"/>
              </a:spcBef>
              <a:spcAft>
                <a:spcPts val="0"/>
              </a:spcAft>
              <a:buSzPts val="2600"/>
              <a:buNone/>
              <a:defRPr sz="2600"/>
            </a:lvl6pPr>
            <a:lvl7pPr lvl="6">
              <a:spcBef>
                <a:spcPts val="0"/>
              </a:spcBef>
              <a:spcAft>
                <a:spcPts val="0"/>
              </a:spcAft>
              <a:buSzPts val="2600"/>
              <a:buNone/>
              <a:defRPr sz="2600"/>
            </a:lvl7pPr>
            <a:lvl8pPr lvl="7">
              <a:spcBef>
                <a:spcPts val="0"/>
              </a:spcBef>
              <a:spcAft>
                <a:spcPts val="0"/>
              </a:spcAft>
              <a:buSzPts val="2600"/>
              <a:buNone/>
              <a:defRPr sz="2600"/>
            </a:lvl8pPr>
            <a:lvl9pPr lvl="8">
              <a:spcBef>
                <a:spcPts val="0"/>
              </a:spcBef>
              <a:spcAft>
                <a:spcPts val="0"/>
              </a:spcAft>
              <a:buSzPts val="2600"/>
              <a:buNone/>
              <a:defRPr sz="2600"/>
            </a:lvl9pPr>
          </a:lstStyle>
          <a:p/>
        </p:txBody>
      </p:sp>
      <p:sp>
        <p:nvSpPr>
          <p:cNvPr id="67" name="Google Shape;67;p9"/>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68" name="Google Shape;68;p9"/>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9" name="Google Shape;69;p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0"/>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72" name="Google Shape;72;p1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15.png"/><Relationship Id="rId5" Type="http://schemas.openxmlformats.org/officeDocument/2006/relationships/hyperlink" Target="https://segd.org/deafspace-exhibit-design-gallaudet-university%E2%80%99s-maguire-center-0"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hyperlink" Target="https://www.vikings.com/news/sensory-room-us-bank-stadium-hosts-first-guest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hyperlink" Target="http://archdaily.com/806166/sinergia-cowork-palermo-emilio-magnone-plus-marcos-guiponi"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hyperlink" Target="https://unsplash.com/@neonbrand?utm_source=unsplash&amp;utm_medium=referral&amp;utm_content=creditCopyText" TargetMode="External"/><Relationship Id="rId4" Type="http://schemas.openxmlformats.org/officeDocument/2006/relationships/hyperlink" Target="https://unsplash.com/@neonbrand?utm_source=unsplash&amp;utm_medium=referral&amp;utm_content=creditCopyText" TargetMode="External"/><Relationship Id="rId11" Type="http://schemas.openxmlformats.org/officeDocument/2006/relationships/image" Target="../media/image17.png"/><Relationship Id="rId10" Type="http://schemas.openxmlformats.org/officeDocument/2006/relationships/hyperlink" Target="https://unsplash.com/s/photos/idea?utm_source=unsplash&amp;utm_medium=referral&amp;utm_content=creditCopyText" TargetMode="External"/><Relationship Id="rId12" Type="http://schemas.openxmlformats.org/officeDocument/2006/relationships/hyperlink" Target="https://worcesterschools.org/school/south-high-community-school/" TargetMode="External"/><Relationship Id="rId9" Type="http://schemas.openxmlformats.org/officeDocument/2006/relationships/hyperlink" Target="https://unsplash.com/s/photos/idea?utm_source=unsplash&amp;utm_medium=referral&amp;utm_content=creditCopyText" TargetMode="External"/><Relationship Id="rId5" Type="http://schemas.openxmlformats.org/officeDocument/2006/relationships/hyperlink" Target="https://unsplash.com/s/photos/students?utm_source=unsplash&amp;utm_medium=referral&amp;utm_content=creditCopyText" TargetMode="External"/><Relationship Id="rId6" Type="http://schemas.openxmlformats.org/officeDocument/2006/relationships/hyperlink" Target="https://unsplash.com/s/photos/students?utm_source=unsplash&amp;utm_medium=referral&amp;utm_content=creditCopyText" TargetMode="External"/><Relationship Id="rId7" Type="http://schemas.openxmlformats.org/officeDocument/2006/relationships/hyperlink" Target="https://unsplash.com/@ameenfahmy?utm_source=unsplash&amp;utm_medium=referral&amp;utm_content=creditCopyText" TargetMode="External"/><Relationship Id="rId8" Type="http://schemas.openxmlformats.org/officeDocument/2006/relationships/hyperlink" Target="https://unsplash.com/@ameenfahmy?utm_source=unsplash&amp;utm_medium=referral&amp;utm_content=creditCopyText"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jp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comments" Target="../comments/commen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1" Type="http://schemas.openxmlformats.org/officeDocument/2006/relationships/hyperlink" Target="http://www.jstor.org/stable/10.7312/kaus18144.9" TargetMode="External"/><Relationship Id="rId10" Type="http://schemas.openxmlformats.org/officeDocument/2006/relationships/hyperlink" Target="https://www.zotero.org/google-docs/?gO6jTf" TargetMode="External"/><Relationship Id="rId13" Type="http://schemas.openxmlformats.org/officeDocument/2006/relationships/hyperlink" Target="https://www.jstor.org/stable/10.2307/48588644" TargetMode="External"/><Relationship Id="rId12" Type="http://schemas.openxmlformats.org/officeDocument/2006/relationships/hyperlink" Target="https://papers.ssrn.com/sol3/papers.cfm?abstract_id=3656867" TargetMode="External"/><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hyperlink" Target="https://www.zotero.org/google-docs/?gO6jTf" TargetMode="External"/><Relationship Id="rId4" Type="http://schemas.openxmlformats.org/officeDocument/2006/relationships/hyperlink" Target="https://www.zotero.org/google-docs/?gO6jTf" TargetMode="External"/><Relationship Id="rId9" Type="http://schemas.openxmlformats.org/officeDocument/2006/relationships/hyperlink" Target="https://www.zotero.org/google-docs/?gO6jTf" TargetMode="External"/><Relationship Id="rId14" Type="http://schemas.openxmlformats.org/officeDocument/2006/relationships/hyperlink" Target="https://www.jstor.org/stable/10.7758/rsf.2019.5.2.08" TargetMode="External"/><Relationship Id="rId5" Type="http://schemas.openxmlformats.org/officeDocument/2006/relationships/hyperlink" Target="https://www.zotero.org/google-docs/?gO6jTf" TargetMode="External"/><Relationship Id="rId6" Type="http://schemas.openxmlformats.org/officeDocument/2006/relationships/hyperlink" Target="https://www.zotero.org/google-docs/?gO6jTf" TargetMode="External"/><Relationship Id="rId7" Type="http://schemas.openxmlformats.org/officeDocument/2006/relationships/hyperlink" Target="https://www.zotero.org/google-docs/?gO6jTf" TargetMode="External"/><Relationship Id="rId8" Type="http://schemas.openxmlformats.org/officeDocument/2006/relationships/hyperlink" Target="https://www.zotero.org/google-docs/?gO6jTf" TargetMode="External"/></Relationships>
</file>

<file path=ppt/slides/_rels/slide26.xml.rels><?xml version="1.0" encoding="UTF-8" standalone="yes"?><Relationships xmlns="http://schemas.openxmlformats.org/package/2006/relationships"><Relationship Id="rId11" Type="http://schemas.openxmlformats.org/officeDocument/2006/relationships/hyperlink" Target="http://www.jstor.org/stable/j.ctvnb7rfm.14" TargetMode="External"/><Relationship Id="rId10" Type="http://schemas.openxmlformats.org/officeDocument/2006/relationships/hyperlink" Target="https://www.zotero.org/google-docs/?gO6jTf" TargetMode="External"/><Relationship Id="rId13" Type="http://schemas.openxmlformats.org/officeDocument/2006/relationships/hyperlink" Target="https://www.zotero.org/google-docs/?gO6jTf" TargetMode="External"/><Relationship Id="rId12" Type="http://schemas.openxmlformats.org/officeDocument/2006/relationships/hyperlink" Target="https://singalyon.fr/notre-action/" TargetMode="External"/><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s://www.zotero.org/google-docs/?azrd7B" TargetMode="External"/><Relationship Id="rId4" Type="http://schemas.openxmlformats.org/officeDocument/2006/relationships/hyperlink" Target="https://www.zotero.org/google-docs/?azrd7B" TargetMode="External"/><Relationship Id="rId9" Type="http://schemas.openxmlformats.org/officeDocument/2006/relationships/hyperlink" Target="https://www.zotero.org/google-docs/?gO6jTf" TargetMode="External"/><Relationship Id="rId15" Type="http://schemas.openxmlformats.org/officeDocument/2006/relationships/hyperlink" Target="https://www.zotero.org/google-docs/?gO6jTf" TargetMode="External"/><Relationship Id="rId14" Type="http://schemas.openxmlformats.org/officeDocument/2006/relationships/hyperlink" Target="https://www.zotero.org/google-docs/?gO6jTf" TargetMode="External"/><Relationship Id="rId17" Type="http://schemas.openxmlformats.org/officeDocument/2006/relationships/hyperlink" Target="https://www.zotero.org/google-docs/?gO6jTf" TargetMode="External"/><Relationship Id="rId16" Type="http://schemas.openxmlformats.org/officeDocument/2006/relationships/hyperlink" Target="https://www.zotero.org/google-docs/?gO6jTf" TargetMode="External"/><Relationship Id="rId5" Type="http://schemas.openxmlformats.org/officeDocument/2006/relationships/hyperlink" Target="https://www.zotero.org/google-docs/?azrd7B" TargetMode="External"/><Relationship Id="rId19" Type="http://schemas.openxmlformats.org/officeDocument/2006/relationships/hyperlink" Target="https://www.jstor.org/stable/j.ctv1f70m24.10" TargetMode="External"/><Relationship Id="rId6" Type="http://schemas.openxmlformats.org/officeDocument/2006/relationships/hyperlink" Target="https://diversity.ucdavis.edu/data" TargetMode="External"/><Relationship Id="rId18" Type="http://schemas.openxmlformats.org/officeDocument/2006/relationships/hyperlink" Target="https://doi.org/10.3390/su11113066" TargetMode="External"/><Relationship Id="rId7" Type="http://schemas.openxmlformats.org/officeDocument/2006/relationships/hyperlink" Target="https://doi-org.ezpxy-web-p-u01.wpi.edu/10.1007/s00127-016-1249-9" TargetMode="External"/><Relationship Id="rId8" Type="http://schemas.openxmlformats.org/officeDocument/2006/relationships/hyperlink" Target="https://www.zotero.org/google-docs/?gO6jTf"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5.png"/><Relationship Id="rId6"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hyperlink" Target="https://www.pewresearch.org/global/2016/08/02/number-of-refugees-to-europe-surges-to-record-1-3-million-in-2015/"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8.jpg"/><Relationship Id="rId4" Type="http://schemas.openxmlformats.org/officeDocument/2006/relationships/image" Target="../media/image7.jpg"/><Relationship Id="rId5" Type="http://schemas.openxmlformats.org/officeDocument/2006/relationships/image" Target="../media/image13.jpg"/><Relationship Id="rId6" Type="http://schemas.openxmlformats.org/officeDocument/2006/relationships/image" Target="../media/image12.jpg"/><Relationship Id="rId7" Type="http://schemas.openxmlformats.org/officeDocument/2006/relationships/hyperlink" Target="https://www.singafrance.com/"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jp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3"/>
          <p:cNvSpPr txBox="1"/>
          <p:nvPr>
            <p:ph type="title"/>
          </p:nvPr>
        </p:nvSpPr>
        <p:spPr>
          <a:xfrm>
            <a:off x="729450" y="1322450"/>
            <a:ext cx="7688400" cy="1518600"/>
          </a:xfrm>
          <a:prstGeom prst="rect">
            <a:avLst/>
          </a:prstGeom>
          <a:ln>
            <a:noFill/>
          </a:ln>
        </p:spPr>
        <p:txBody>
          <a:bodyPr anchorCtr="0" anchor="t" bIns="91425" lIns="91425" spcFirstLastPara="1" rIns="91425" wrap="square" tIns="91425">
            <a:normAutofit/>
          </a:bodyPr>
          <a:lstStyle/>
          <a:p>
            <a:pPr indent="0" lvl="0" marL="0" rtl="0" algn="l">
              <a:spcBef>
                <a:spcPts val="0"/>
              </a:spcBef>
              <a:spcAft>
                <a:spcPts val="0"/>
              </a:spcAft>
              <a:buNone/>
            </a:pPr>
            <a:r>
              <a:rPr i="1" lang="en"/>
              <a:t>Bienvenue!</a:t>
            </a:r>
            <a:endParaRPr i="1"/>
          </a:p>
          <a:p>
            <a:pPr indent="0" lvl="0" marL="0" rtl="0" algn="l">
              <a:spcBef>
                <a:spcPts val="0"/>
              </a:spcBef>
              <a:spcAft>
                <a:spcPts val="0"/>
              </a:spcAft>
              <a:buNone/>
            </a:pPr>
            <a:r>
              <a:rPr lang="en"/>
              <a:t>Welcome!</a:t>
            </a:r>
            <a:endParaRPr/>
          </a:p>
        </p:txBody>
      </p:sp>
      <p:pic>
        <p:nvPicPr>
          <p:cNvPr id="87" name="Google Shape;87;p13"/>
          <p:cNvPicPr preferRelativeResize="0"/>
          <p:nvPr/>
        </p:nvPicPr>
        <p:blipFill rotWithShape="1">
          <a:blip r:embed="rId3">
            <a:alphaModFix/>
          </a:blip>
          <a:srcRect b="11679" l="2159" r="1861" t="10353"/>
          <a:stretch/>
        </p:blipFill>
        <p:spPr>
          <a:xfrm>
            <a:off x="4127475" y="1053150"/>
            <a:ext cx="4203824" cy="1518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grpSp>
        <p:nvGrpSpPr>
          <p:cNvPr id="266" name="Google Shape;266;p22"/>
          <p:cNvGrpSpPr/>
          <p:nvPr/>
        </p:nvGrpSpPr>
        <p:grpSpPr>
          <a:xfrm>
            <a:off x="2201750" y="1963101"/>
            <a:ext cx="5959700" cy="2398322"/>
            <a:chOff x="2201750" y="1963101"/>
            <a:chExt cx="5959700" cy="2398322"/>
          </a:xfrm>
        </p:grpSpPr>
        <p:grpSp>
          <p:nvGrpSpPr>
            <p:cNvPr id="267" name="Google Shape;267;p22"/>
            <p:cNvGrpSpPr/>
            <p:nvPr/>
          </p:nvGrpSpPr>
          <p:grpSpPr>
            <a:xfrm>
              <a:off x="2201750" y="1963101"/>
              <a:ext cx="5959700" cy="2398322"/>
              <a:chOff x="2201750" y="1963101"/>
              <a:chExt cx="5959700" cy="2398322"/>
            </a:xfrm>
          </p:grpSpPr>
          <p:grpSp>
            <p:nvGrpSpPr>
              <p:cNvPr id="268" name="Google Shape;268;p22"/>
              <p:cNvGrpSpPr/>
              <p:nvPr/>
            </p:nvGrpSpPr>
            <p:grpSpPr>
              <a:xfrm>
                <a:off x="6218650" y="2495326"/>
                <a:ext cx="1942800" cy="1866097"/>
                <a:chOff x="3600600" y="1170963"/>
                <a:chExt cx="1942800" cy="1569600"/>
              </a:xfrm>
            </p:grpSpPr>
            <p:sp>
              <p:nvSpPr>
                <p:cNvPr id="269" name="Google Shape;269;p22"/>
                <p:cNvSpPr/>
                <p:nvPr/>
              </p:nvSpPr>
              <p:spPr>
                <a:xfrm>
                  <a:off x="3600600" y="1170963"/>
                  <a:ext cx="1942800" cy="1569600"/>
                </a:xfrm>
                <a:prstGeom prst="roundRect">
                  <a:avLst>
                    <a:gd fmla="val 16667" name="adj"/>
                  </a:avLst>
                </a:prstGeom>
                <a:solidFill>
                  <a:srgbClr val="D0571A">
                    <a:alpha val="72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sp>
              <p:nvSpPr>
                <p:cNvPr id="270" name="Google Shape;270;p22"/>
                <p:cNvSpPr txBox="1"/>
                <p:nvPr/>
              </p:nvSpPr>
              <p:spPr>
                <a:xfrm>
                  <a:off x="3895495" y="1607512"/>
                  <a:ext cx="1451700" cy="45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Roboto"/>
                      <a:ea typeface="Roboto"/>
                      <a:cs typeface="Roboto"/>
                      <a:sym typeface="Roboto"/>
                    </a:rPr>
                    <a:t>Feedback</a:t>
                  </a:r>
                  <a:endParaRPr b="1" sz="1600">
                    <a:solidFill>
                      <a:srgbClr val="FFFFFF"/>
                    </a:solidFill>
                    <a:latin typeface="Roboto"/>
                    <a:ea typeface="Roboto"/>
                    <a:cs typeface="Roboto"/>
                    <a:sym typeface="Roboto"/>
                  </a:endParaRPr>
                </a:p>
              </p:txBody>
            </p:sp>
          </p:grpSp>
          <p:grpSp>
            <p:nvGrpSpPr>
              <p:cNvPr id="271" name="Google Shape;271;p22"/>
              <p:cNvGrpSpPr/>
              <p:nvPr/>
            </p:nvGrpSpPr>
            <p:grpSpPr>
              <a:xfrm>
                <a:off x="2201750" y="2495326"/>
                <a:ext cx="1942800" cy="1866097"/>
                <a:chOff x="3600600" y="1170963"/>
                <a:chExt cx="1942800" cy="1569600"/>
              </a:xfrm>
            </p:grpSpPr>
            <p:sp>
              <p:nvSpPr>
                <p:cNvPr id="272" name="Google Shape;272;p22"/>
                <p:cNvSpPr/>
                <p:nvPr/>
              </p:nvSpPr>
              <p:spPr>
                <a:xfrm>
                  <a:off x="3600600" y="1170963"/>
                  <a:ext cx="1942800" cy="1569600"/>
                </a:xfrm>
                <a:prstGeom prst="roundRect">
                  <a:avLst>
                    <a:gd fmla="val 16667" name="adj"/>
                  </a:avLst>
                </a:prstGeom>
                <a:solidFill>
                  <a:srgbClr val="D0571A">
                    <a:alpha val="72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sp>
              <p:nvSpPr>
                <p:cNvPr id="273" name="Google Shape;273;p22"/>
                <p:cNvSpPr txBox="1"/>
                <p:nvPr/>
              </p:nvSpPr>
              <p:spPr>
                <a:xfrm>
                  <a:off x="3895495" y="1607512"/>
                  <a:ext cx="1451700" cy="45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Roboto"/>
                      <a:ea typeface="Roboto"/>
                      <a:cs typeface="Roboto"/>
                      <a:sym typeface="Roboto"/>
                    </a:rPr>
                    <a:t>Research</a:t>
                  </a:r>
                  <a:endParaRPr b="1" sz="1600">
                    <a:solidFill>
                      <a:srgbClr val="FFFFFF"/>
                    </a:solidFill>
                    <a:latin typeface="Roboto"/>
                    <a:ea typeface="Roboto"/>
                    <a:cs typeface="Roboto"/>
                    <a:sym typeface="Roboto"/>
                  </a:endParaRPr>
                </a:p>
              </p:txBody>
            </p:sp>
          </p:grpSp>
          <p:grpSp>
            <p:nvGrpSpPr>
              <p:cNvPr id="274" name="Google Shape;274;p22"/>
              <p:cNvGrpSpPr/>
              <p:nvPr/>
            </p:nvGrpSpPr>
            <p:grpSpPr>
              <a:xfrm>
                <a:off x="4210200" y="2495326"/>
                <a:ext cx="1942800" cy="1866097"/>
                <a:chOff x="3600600" y="1170963"/>
                <a:chExt cx="1942800" cy="1569600"/>
              </a:xfrm>
            </p:grpSpPr>
            <p:sp>
              <p:nvSpPr>
                <p:cNvPr id="275" name="Google Shape;275;p22"/>
                <p:cNvSpPr/>
                <p:nvPr/>
              </p:nvSpPr>
              <p:spPr>
                <a:xfrm>
                  <a:off x="3600600" y="1170963"/>
                  <a:ext cx="1942800" cy="1569600"/>
                </a:xfrm>
                <a:prstGeom prst="roundRect">
                  <a:avLst>
                    <a:gd fmla="val 16667" name="adj"/>
                  </a:avLst>
                </a:prstGeom>
                <a:solidFill>
                  <a:srgbClr val="D0571A">
                    <a:alpha val="729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p>
              </p:txBody>
            </p:sp>
            <p:sp>
              <p:nvSpPr>
                <p:cNvPr id="276" name="Google Shape;276;p22"/>
                <p:cNvSpPr txBox="1"/>
                <p:nvPr/>
              </p:nvSpPr>
              <p:spPr>
                <a:xfrm>
                  <a:off x="3895495" y="1607512"/>
                  <a:ext cx="1451700" cy="459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Roboto"/>
                      <a:ea typeface="Roboto"/>
                      <a:cs typeface="Roboto"/>
                      <a:sym typeface="Roboto"/>
                    </a:rPr>
                    <a:t>Direct Involvement </a:t>
                  </a:r>
                  <a:endParaRPr sz="1600">
                    <a:solidFill>
                      <a:srgbClr val="FFFFFF"/>
                    </a:solidFill>
                    <a:latin typeface="Roboto"/>
                    <a:ea typeface="Roboto"/>
                    <a:cs typeface="Roboto"/>
                    <a:sym typeface="Roboto"/>
                  </a:endParaRPr>
                </a:p>
              </p:txBody>
            </p:sp>
          </p:grpSp>
          <p:grpSp>
            <p:nvGrpSpPr>
              <p:cNvPr id="277" name="Google Shape;277;p22"/>
              <p:cNvGrpSpPr/>
              <p:nvPr/>
            </p:nvGrpSpPr>
            <p:grpSpPr>
              <a:xfrm>
                <a:off x="4083518" y="3298196"/>
                <a:ext cx="260366" cy="260366"/>
                <a:chOff x="3157188" y="909150"/>
                <a:chExt cx="470400" cy="470400"/>
              </a:xfrm>
            </p:grpSpPr>
            <p:sp>
              <p:nvSpPr>
                <p:cNvPr id="278" name="Google Shape;278;p22"/>
                <p:cNvSpPr/>
                <p:nvPr/>
              </p:nvSpPr>
              <p:spPr>
                <a:xfrm>
                  <a:off x="3157188" y="909150"/>
                  <a:ext cx="470400" cy="470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2"/>
                <p:cNvSpPr/>
                <p:nvPr/>
              </p:nvSpPr>
              <p:spPr>
                <a:xfrm>
                  <a:off x="3243138" y="995100"/>
                  <a:ext cx="298500" cy="298500"/>
                </a:xfrm>
                <a:prstGeom prst="mathPlus">
                  <a:avLst>
                    <a:gd fmla="val 9900" name="adj1"/>
                  </a:avLst>
                </a:prstGeom>
                <a:solidFill>
                  <a:srgbClr val="249C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0" name="Google Shape;280;p22"/>
              <p:cNvGrpSpPr/>
              <p:nvPr/>
            </p:nvGrpSpPr>
            <p:grpSpPr>
              <a:xfrm>
                <a:off x="6022652" y="3298196"/>
                <a:ext cx="260366" cy="260366"/>
                <a:chOff x="3157188" y="909150"/>
                <a:chExt cx="470400" cy="470400"/>
              </a:xfrm>
            </p:grpSpPr>
            <p:sp>
              <p:nvSpPr>
                <p:cNvPr id="281" name="Google Shape;281;p22"/>
                <p:cNvSpPr/>
                <p:nvPr/>
              </p:nvSpPr>
              <p:spPr>
                <a:xfrm>
                  <a:off x="3157188" y="909150"/>
                  <a:ext cx="470400" cy="4704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2"/>
                <p:cNvSpPr/>
                <p:nvPr/>
              </p:nvSpPr>
              <p:spPr>
                <a:xfrm>
                  <a:off x="3243138" y="995100"/>
                  <a:ext cx="298500" cy="298500"/>
                </a:xfrm>
                <a:prstGeom prst="mathPlus">
                  <a:avLst>
                    <a:gd fmla="val 9900" name="adj1"/>
                  </a:avLst>
                </a:prstGeom>
                <a:solidFill>
                  <a:srgbClr val="1D7E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83" name="Google Shape;283;p22"/>
              <p:cNvCxnSpPr>
                <a:stCxn id="284" idx="2"/>
                <a:endCxn id="272" idx="0"/>
              </p:cNvCxnSpPr>
              <p:nvPr/>
            </p:nvCxnSpPr>
            <p:spPr>
              <a:xfrm flipH="1">
                <a:off x="3173081" y="1963101"/>
                <a:ext cx="2008500" cy="532200"/>
              </a:xfrm>
              <a:prstGeom prst="straightConnector1">
                <a:avLst/>
              </a:prstGeom>
              <a:noFill/>
              <a:ln cap="flat" cmpd="sng" w="19050">
                <a:solidFill>
                  <a:schemeClr val="dk2"/>
                </a:solidFill>
                <a:prstDash val="solid"/>
                <a:round/>
                <a:headEnd len="med" w="med" type="none"/>
                <a:tailEnd len="med" w="med" type="triangle"/>
              </a:ln>
            </p:spPr>
          </p:cxnSp>
          <p:cxnSp>
            <p:nvCxnSpPr>
              <p:cNvPr id="285" name="Google Shape;285;p22"/>
              <p:cNvCxnSpPr>
                <a:stCxn id="284" idx="2"/>
                <a:endCxn id="275" idx="0"/>
              </p:cNvCxnSpPr>
              <p:nvPr/>
            </p:nvCxnSpPr>
            <p:spPr>
              <a:xfrm>
                <a:off x="5181581" y="1963101"/>
                <a:ext cx="0" cy="532200"/>
              </a:xfrm>
              <a:prstGeom prst="straightConnector1">
                <a:avLst/>
              </a:prstGeom>
              <a:noFill/>
              <a:ln cap="flat" cmpd="sng" w="19050">
                <a:solidFill>
                  <a:schemeClr val="dk2"/>
                </a:solidFill>
                <a:prstDash val="solid"/>
                <a:round/>
                <a:headEnd len="med" w="med" type="none"/>
                <a:tailEnd len="med" w="med" type="triangle"/>
              </a:ln>
            </p:spPr>
          </p:cxnSp>
          <p:cxnSp>
            <p:nvCxnSpPr>
              <p:cNvPr id="286" name="Google Shape;286;p22"/>
              <p:cNvCxnSpPr>
                <a:stCxn id="284" idx="2"/>
                <a:endCxn id="269" idx="0"/>
              </p:cNvCxnSpPr>
              <p:nvPr/>
            </p:nvCxnSpPr>
            <p:spPr>
              <a:xfrm>
                <a:off x="5181581" y="1963101"/>
                <a:ext cx="2008500" cy="532200"/>
              </a:xfrm>
              <a:prstGeom prst="straightConnector1">
                <a:avLst/>
              </a:prstGeom>
              <a:noFill/>
              <a:ln cap="flat" cmpd="sng" w="19050">
                <a:solidFill>
                  <a:schemeClr val="dk2"/>
                </a:solidFill>
                <a:prstDash val="solid"/>
                <a:round/>
                <a:headEnd len="med" w="med" type="none"/>
                <a:tailEnd len="med" w="med" type="triangle"/>
              </a:ln>
            </p:spPr>
          </p:cxnSp>
        </p:grpSp>
        <p:sp>
          <p:nvSpPr>
            <p:cNvPr id="287" name="Google Shape;287;p22"/>
            <p:cNvSpPr/>
            <p:nvPr/>
          </p:nvSpPr>
          <p:spPr>
            <a:xfrm>
              <a:off x="3108600" y="3707525"/>
              <a:ext cx="260400" cy="260400"/>
            </a:xfrm>
            <a:prstGeom prst="roundRect">
              <a:avLst>
                <a:gd fmla="val 16667" name="adj"/>
              </a:avLst>
            </a:prstGeom>
            <a:solidFill>
              <a:srgbClr val="E6B8AF"/>
            </a:solidFill>
            <a:ln cap="flat" cmpd="sng" w="9525">
              <a:solidFill>
                <a:srgbClr val="D0571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2"/>
            <p:cNvSpPr/>
            <p:nvPr/>
          </p:nvSpPr>
          <p:spPr>
            <a:xfrm>
              <a:off x="5127600" y="3707525"/>
              <a:ext cx="260400" cy="260400"/>
            </a:xfrm>
            <a:prstGeom prst="roundRect">
              <a:avLst>
                <a:gd fmla="val 16667" name="adj"/>
              </a:avLst>
            </a:prstGeom>
            <a:solidFill>
              <a:srgbClr val="E6B8AF"/>
            </a:solidFill>
            <a:ln cap="flat" cmpd="sng" w="9525">
              <a:solidFill>
                <a:srgbClr val="D0571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2"/>
            <p:cNvSpPr/>
            <p:nvPr/>
          </p:nvSpPr>
          <p:spPr>
            <a:xfrm>
              <a:off x="7070400" y="3707525"/>
              <a:ext cx="260400" cy="260400"/>
            </a:xfrm>
            <a:prstGeom prst="roundRect">
              <a:avLst>
                <a:gd fmla="val 16667" name="adj"/>
              </a:avLst>
            </a:prstGeom>
            <a:solidFill>
              <a:srgbClr val="E6B8AF"/>
            </a:solidFill>
            <a:ln cap="flat" cmpd="sng" w="9525">
              <a:solidFill>
                <a:srgbClr val="D0571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2"/>
            <p:cNvSpPr txBox="1"/>
            <p:nvPr/>
          </p:nvSpPr>
          <p:spPr>
            <a:xfrm>
              <a:off x="3108600" y="3668375"/>
              <a:ext cx="2604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1A1A1A"/>
                  </a:solidFill>
                  <a:latin typeface="Lato"/>
                  <a:ea typeface="Lato"/>
                  <a:cs typeface="Lato"/>
                  <a:sym typeface="Lato"/>
                </a:rPr>
                <a:t>I</a:t>
              </a:r>
              <a:endParaRPr sz="1000">
                <a:solidFill>
                  <a:srgbClr val="1A1A1A"/>
                </a:solidFill>
                <a:latin typeface="Lato"/>
                <a:ea typeface="Lato"/>
                <a:cs typeface="Lato"/>
                <a:sym typeface="Lato"/>
              </a:endParaRPr>
            </a:p>
          </p:txBody>
        </p:sp>
        <p:sp>
          <p:nvSpPr>
            <p:cNvPr id="291" name="Google Shape;291;p22"/>
            <p:cNvSpPr txBox="1"/>
            <p:nvPr/>
          </p:nvSpPr>
          <p:spPr>
            <a:xfrm>
              <a:off x="5096400" y="3668375"/>
              <a:ext cx="3228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1A1A1A"/>
                  </a:solidFill>
                  <a:latin typeface="Lato"/>
                  <a:ea typeface="Lato"/>
                  <a:cs typeface="Lato"/>
                  <a:sym typeface="Lato"/>
                </a:rPr>
                <a:t>II</a:t>
              </a:r>
              <a:endParaRPr sz="1000">
                <a:solidFill>
                  <a:srgbClr val="1A1A1A"/>
                </a:solidFill>
                <a:latin typeface="Lato"/>
                <a:ea typeface="Lato"/>
                <a:cs typeface="Lato"/>
                <a:sym typeface="Lato"/>
              </a:endParaRPr>
            </a:p>
          </p:txBody>
        </p:sp>
        <p:sp>
          <p:nvSpPr>
            <p:cNvPr id="292" name="Google Shape;292;p22"/>
            <p:cNvSpPr txBox="1"/>
            <p:nvPr/>
          </p:nvSpPr>
          <p:spPr>
            <a:xfrm>
              <a:off x="7007300" y="3668375"/>
              <a:ext cx="3858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1A1A1A"/>
                  </a:solidFill>
                  <a:latin typeface="Lato"/>
                  <a:ea typeface="Lato"/>
                  <a:cs typeface="Lato"/>
                  <a:sym typeface="Lato"/>
                </a:rPr>
                <a:t>III</a:t>
              </a:r>
              <a:endParaRPr sz="1000">
                <a:solidFill>
                  <a:srgbClr val="1A1A1A"/>
                </a:solidFill>
                <a:latin typeface="Lato"/>
                <a:ea typeface="Lato"/>
                <a:cs typeface="Lato"/>
                <a:sym typeface="Lato"/>
              </a:endParaRPr>
            </a:p>
          </p:txBody>
        </p:sp>
      </p:grpSp>
      <p:sp>
        <p:nvSpPr>
          <p:cNvPr id="293" name="Google Shape;293;p22"/>
          <p:cNvSpPr/>
          <p:nvPr/>
        </p:nvSpPr>
        <p:spPr>
          <a:xfrm>
            <a:off x="564600" y="4826350"/>
            <a:ext cx="2260500" cy="240600"/>
          </a:xfrm>
          <a:prstGeom prst="chevron">
            <a:avLst>
              <a:gd fmla="val 58529" name="adj"/>
            </a:avLst>
          </a:prstGeom>
          <a:solidFill>
            <a:srgbClr val="D98B6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Background</a:t>
            </a:r>
            <a:endParaRPr/>
          </a:p>
        </p:txBody>
      </p:sp>
      <p:sp>
        <p:nvSpPr>
          <p:cNvPr id="294" name="Google Shape;294;p22"/>
          <p:cNvSpPr/>
          <p:nvPr/>
        </p:nvSpPr>
        <p:spPr>
          <a:xfrm>
            <a:off x="2581572" y="4826350"/>
            <a:ext cx="1850400" cy="240600"/>
          </a:xfrm>
          <a:prstGeom prst="chevron">
            <a:avLst>
              <a:gd fmla="val 58529" name="adj"/>
            </a:avLst>
          </a:prstGeom>
          <a:solidFill>
            <a:srgbClr val="8ACBC2"/>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Methodology</a:t>
            </a:r>
            <a:endParaRPr/>
          </a:p>
        </p:txBody>
      </p:sp>
      <p:sp>
        <p:nvSpPr>
          <p:cNvPr id="295" name="Google Shape;295;p22"/>
          <p:cNvSpPr/>
          <p:nvPr/>
        </p:nvSpPr>
        <p:spPr>
          <a:xfrm>
            <a:off x="4186297" y="4826350"/>
            <a:ext cx="1850400" cy="240600"/>
          </a:xfrm>
          <a:prstGeom prst="chevron">
            <a:avLst>
              <a:gd fmla="val 58529" name="adj"/>
            </a:avLst>
          </a:prstGeom>
          <a:solidFill>
            <a:srgbClr val="8ACBC2"/>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F</a:t>
            </a:r>
            <a:r>
              <a:rPr lang="en"/>
              <a:t>indings</a:t>
            </a:r>
            <a:endParaRPr/>
          </a:p>
        </p:txBody>
      </p:sp>
      <p:sp>
        <p:nvSpPr>
          <p:cNvPr id="296" name="Google Shape;296;p22"/>
          <p:cNvSpPr/>
          <p:nvPr/>
        </p:nvSpPr>
        <p:spPr>
          <a:xfrm>
            <a:off x="5816091" y="4826350"/>
            <a:ext cx="2763300" cy="240600"/>
          </a:xfrm>
          <a:prstGeom prst="chevron">
            <a:avLst>
              <a:gd fmla="val 58529" name="adj"/>
            </a:avLst>
          </a:prstGeom>
          <a:solidFill>
            <a:srgbClr val="8ACBC2"/>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Recommendations</a:t>
            </a:r>
            <a:endParaRPr/>
          </a:p>
        </p:txBody>
      </p:sp>
      <p:grpSp>
        <p:nvGrpSpPr>
          <p:cNvPr id="297" name="Google Shape;297;p22"/>
          <p:cNvGrpSpPr/>
          <p:nvPr/>
        </p:nvGrpSpPr>
        <p:grpSpPr>
          <a:xfrm>
            <a:off x="114775" y="220225"/>
            <a:ext cx="2087100" cy="1991649"/>
            <a:chOff x="114775" y="220225"/>
            <a:chExt cx="2087100" cy="1991649"/>
          </a:xfrm>
        </p:grpSpPr>
        <p:sp>
          <p:nvSpPr>
            <p:cNvPr id="298" name="Google Shape;298;p22"/>
            <p:cNvSpPr/>
            <p:nvPr/>
          </p:nvSpPr>
          <p:spPr>
            <a:xfrm>
              <a:off x="114775" y="220225"/>
              <a:ext cx="2087100" cy="399300"/>
            </a:xfrm>
            <a:prstGeom prst="rect">
              <a:avLst/>
            </a:prstGeom>
            <a:solidFill>
              <a:srgbClr val="D0571A">
                <a:alpha val="84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Lato"/>
                  <a:ea typeface="Lato"/>
                  <a:cs typeface="Lato"/>
                  <a:sym typeface="Lato"/>
                </a:rPr>
                <a:t>Know the Organization</a:t>
              </a:r>
              <a:endParaRPr b="1">
                <a:latin typeface="Lato"/>
                <a:ea typeface="Lato"/>
                <a:cs typeface="Lato"/>
                <a:sym typeface="Lato"/>
              </a:endParaRPr>
            </a:p>
          </p:txBody>
        </p:sp>
        <p:sp>
          <p:nvSpPr>
            <p:cNvPr id="299" name="Google Shape;299;p22"/>
            <p:cNvSpPr/>
            <p:nvPr/>
          </p:nvSpPr>
          <p:spPr>
            <a:xfrm>
              <a:off x="114775" y="751008"/>
              <a:ext cx="2087100" cy="399300"/>
            </a:xfrm>
            <a:prstGeom prst="rect">
              <a:avLst/>
            </a:prstGeom>
            <a:solidFill>
              <a:srgbClr val="D0571A">
                <a:alpha val="84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Lato"/>
                  <a:ea typeface="Lato"/>
                  <a:cs typeface="Lato"/>
                  <a:sym typeface="Lato"/>
                </a:rPr>
                <a:t>Know the End User</a:t>
              </a:r>
              <a:endParaRPr b="1">
                <a:latin typeface="Lato"/>
                <a:ea typeface="Lato"/>
                <a:cs typeface="Lato"/>
                <a:sym typeface="Lato"/>
              </a:endParaRPr>
            </a:p>
          </p:txBody>
        </p:sp>
        <p:sp>
          <p:nvSpPr>
            <p:cNvPr id="300" name="Google Shape;300;p22"/>
            <p:cNvSpPr/>
            <p:nvPr/>
          </p:nvSpPr>
          <p:spPr>
            <a:xfrm>
              <a:off x="114775" y="1281791"/>
              <a:ext cx="2087100" cy="399300"/>
            </a:xfrm>
            <a:prstGeom prst="rect">
              <a:avLst/>
            </a:prstGeom>
            <a:solidFill>
              <a:srgbClr val="D0571A">
                <a:alpha val="263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Lato"/>
                  <a:ea typeface="Lato"/>
                  <a:cs typeface="Lato"/>
                  <a:sym typeface="Lato"/>
                </a:rPr>
                <a:t>Establish their Needs</a:t>
              </a:r>
              <a:endParaRPr b="1">
                <a:latin typeface="Lato"/>
                <a:ea typeface="Lato"/>
                <a:cs typeface="Lato"/>
                <a:sym typeface="Lato"/>
              </a:endParaRPr>
            </a:p>
          </p:txBody>
        </p:sp>
        <p:sp>
          <p:nvSpPr>
            <p:cNvPr id="301" name="Google Shape;301;p22"/>
            <p:cNvSpPr/>
            <p:nvPr/>
          </p:nvSpPr>
          <p:spPr>
            <a:xfrm>
              <a:off x="114775" y="1812574"/>
              <a:ext cx="2087100" cy="399300"/>
            </a:xfrm>
            <a:prstGeom prst="rect">
              <a:avLst/>
            </a:prstGeom>
            <a:solidFill>
              <a:srgbClr val="D0571A">
                <a:alpha val="84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Lato"/>
                  <a:ea typeface="Lato"/>
                  <a:cs typeface="Lato"/>
                  <a:sym typeface="Lato"/>
                </a:rPr>
                <a:t>Be Mindful in Design</a:t>
              </a:r>
              <a:endParaRPr b="1">
                <a:latin typeface="Lato"/>
                <a:ea typeface="Lato"/>
                <a:cs typeface="Lato"/>
                <a:sym typeface="Lato"/>
              </a:endParaRPr>
            </a:p>
          </p:txBody>
        </p:sp>
      </p:grpSp>
      <p:grpSp>
        <p:nvGrpSpPr>
          <p:cNvPr id="302" name="Google Shape;302;p22"/>
          <p:cNvGrpSpPr/>
          <p:nvPr/>
        </p:nvGrpSpPr>
        <p:grpSpPr>
          <a:xfrm>
            <a:off x="2195475" y="430798"/>
            <a:ext cx="5153126" cy="1532402"/>
            <a:chOff x="2195475" y="430798"/>
            <a:chExt cx="5153126" cy="1532402"/>
          </a:xfrm>
        </p:grpSpPr>
        <p:grpSp>
          <p:nvGrpSpPr>
            <p:cNvPr id="303" name="Google Shape;303;p22"/>
            <p:cNvGrpSpPr/>
            <p:nvPr/>
          </p:nvGrpSpPr>
          <p:grpSpPr>
            <a:xfrm>
              <a:off x="3014560" y="430798"/>
              <a:ext cx="4334041" cy="1532303"/>
              <a:chOff x="4784250" y="2480050"/>
              <a:chExt cx="2899800" cy="1035900"/>
            </a:xfrm>
          </p:grpSpPr>
          <p:sp>
            <p:nvSpPr>
              <p:cNvPr id="284" name="Google Shape;284;p22"/>
              <p:cNvSpPr/>
              <p:nvPr/>
            </p:nvSpPr>
            <p:spPr>
              <a:xfrm>
                <a:off x="4784250" y="2480050"/>
                <a:ext cx="2899800" cy="1035900"/>
              </a:xfrm>
              <a:prstGeom prst="rect">
                <a:avLst/>
              </a:prstGeom>
              <a:solidFill>
                <a:srgbClr val="D0571A">
                  <a:alpha val="263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Determine the organizations and  end users needs</a:t>
                </a:r>
                <a:endParaRPr>
                  <a:latin typeface="Lato"/>
                  <a:ea typeface="Lato"/>
                  <a:cs typeface="Lato"/>
                  <a:sym typeface="Lato"/>
                </a:endParaRPr>
              </a:p>
            </p:txBody>
          </p:sp>
          <p:sp>
            <p:nvSpPr>
              <p:cNvPr id="304" name="Google Shape;304;p22"/>
              <p:cNvSpPr/>
              <p:nvPr/>
            </p:nvSpPr>
            <p:spPr>
              <a:xfrm>
                <a:off x="4784250" y="2480050"/>
                <a:ext cx="2899800" cy="459300"/>
              </a:xfrm>
              <a:prstGeom prst="rect">
                <a:avLst/>
              </a:prstGeom>
              <a:solidFill>
                <a:srgbClr val="D0571A">
                  <a:alpha val="263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latin typeface="Lato"/>
                    <a:ea typeface="Lato"/>
                    <a:cs typeface="Lato"/>
                    <a:sym typeface="Lato"/>
                  </a:rPr>
                  <a:t>Establish their Needs</a:t>
                </a:r>
                <a:endParaRPr b="1" sz="1800">
                  <a:latin typeface="Lato"/>
                  <a:ea typeface="Lato"/>
                  <a:cs typeface="Lato"/>
                  <a:sym typeface="Lato"/>
                </a:endParaRPr>
              </a:p>
            </p:txBody>
          </p:sp>
        </p:grpSp>
        <p:cxnSp>
          <p:nvCxnSpPr>
            <p:cNvPr id="305" name="Google Shape;305;p22"/>
            <p:cNvCxnSpPr/>
            <p:nvPr/>
          </p:nvCxnSpPr>
          <p:spPr>
            <a:xfrm flipH="1" rot="10800000">
              <a:off x="2198750" y="438400"/>
              <a:ext cx="817800" cy="844200"/>
            </a:xfrm>
            <a:prstGeom prst="straightConnector1">
              <a:avLst/>
            </a:prstGeom>
            <a:noFill/>
            <a:ln cap="flat" cmpd="sng" w="9525">
              <a:solidFill>
                <a:schemeClr val="dk2"/>
              </a:solidFill>
              <a:prstDash val="solid"/>
              <a:round/>
              <a:headEnd len="med" w="med" type="none"/>
              <a:tailEnd len="med" w="med" type="none"/>
            </a:ln>
          </p:spPr>
        </p:cxnSp>
        <p:cxnSp>
          <p:nvCxnSpPr>
            <p:cNvPr id="306" name="Google Shape;306;p22"/>
            <p:cNvCxnSpPr/>
            <p:nvPr/>
          </p:nvCxnSpPr>
          <p:spPr>
            <a:xfrm>
              <a:off x="2195475" y="1678500"/>
              <a:ext cx="840900" cy="284700"/>
            </a:xfrm>
            <a:prstGeom prst="straightConnector1">
              <a:avLst/>
            </a:prstGeom>
            <a:noFill/>
            <a:ln cap="flat" cmpd="sng" w="9525">
              <a:solidFill>
                <a:schemeClr val="dk2"/>
              </a:solidFill>
              <a:prstDash val="solid"/>
              <a:round/>
              <a:headEnd len="med" w="med" type="none"/>
              <a:tailEnd len="med" w="med" type="none"/>
            </a:ln>
          </p:spPr>
        </p:cxn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2"/>
                                        </p:tgtEl>
                                        <p:attrNameLst>
                                          <p:attrName>style.visibility</p:attrName>
                                        </p:attrNameLst>
                                      </p:cBhvr>
                                      <p:to>
                                        <p:strVal val="visible"/>
                                      </p:to>
                                    </p:set>
                                    <p:animEffect filter="fade" transition="in">
                                      <p:cBhvr>
                                        <p:cTn dur="1000"/>
                                        <p:tgtEl>
                                          <p:spTgt spid="3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1000"/>
                                        <p:tgtEl>
                                          <p:spTgt spid="2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23"/>
          <p:cNvSpPr/>
          <p:nvPr/>
        </p:nvSpPr>
        <p:spPr>
          <a:xfrm>
            <a:off x="0" y="4051525"/>
            <a:ext cx="9144000" cy="1078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3"/>
          <p:cNvSpPr/>
          <p:nvPr/>
        </p:nvSpPr>
        <p:spPr>
          <a:xfrm>
            <a:off x="0" y="57550"/>
            <a:ext cx="9144000" cy="869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3"/>
          <p:cNvSpPr/>
          <p:nvPr/>
        </p:nvSpPr>
        <p:spPr>
          <a:xfrm>
            <a:off x="142350" y="1114025"/>
            <a:ext cx="1911900" cy="332400"/>
          </a:xfrm>
          <a:prstGeom prst="chevron">
            <a:avLst>
              <a:gd fmla="val 50000"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15" name="Google Shape;315;p23"/>
          <p:cNvSpPr/>
          <p:nvPr/>
        </p:nvSpPr>
        <p:spPr>
          <a:xfrm>
            <a:off x="8725450" y="2132182"/>
            <a:ext cx="381600" cy="332400"/>
          </a:xfrm>
          <a:prstGeom prst="rtTriangle">
            <a:avLst/>
          </a:prstGeom>
          <a:solidFill>
            <a:srgbClr val="D0571A">
              <a:alpha val="41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3"/>
          <p:cNvSpPr/>
          <p:nvPr/>
        </p:nvSpPr>
        <p:spPr>
          <a:xfrm>
            <a:off x="125" y="2379382"/>
            <a:ext cx="8723700" cy="85200"/>
          </a:xfrm>
          <a:prstGeom prst="rect">
            <a:avLst/>
          </a:prstGeom>
          <a:solidFill>
            <a:srgbClr val="D0571A">
              <a:alpha val="41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3"/>
          <p:cNvSpPr/>
          <p:nvPr/>
        </p:nvSpPr>
        <p:spPr>
          <a:xfrm>
            <a:off x="125" y="2490807"/>
            <a:ext cx="8723700" cy="85200"/>
          </a:xfrm>
          <a:prstGeom prst="rect">
            <a:avLst/>
          </a:prstGeom>
          <a:solidFill>
            <a:srgbClr val="1A9988">
              <a:alpha val="33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3"/>
          <p:cNvSpPr/>
          <p:nvPr/>
        </p:nvSpPr>
        <p:spPr>
          <a:xfrm rot="5400000">
            <a:off x="8761100" y="2458207"/>
            <a:ext cx="296400" cy="370800"/>
          </a:xfrm>
          <a:prstGeom prst="rtTriangle">
            <a:avLst/>
          </a:prstGeom>
          <a:solidFill>
            <a:srgbClr val="1A9988">
              <a:alpha val="33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19" name="Google Shape;319;p23"/>
          <p:cNvGrpSpPr/>
          <p:nvPr/>
        </p:nvGrpSpPr>
        <p:grpSpPr>
          <a:xfrm>
            <a:off x="755424" y="2570716"/>
            <a:ext cx="7786335" cy="1374658"/>
            <a:chOff x="755433" y="2670895"/>
            <a:chExt cx="7786335" cy="1545601"/>
          </a:xfrm>
        </p:grpSpPr>
        <p:grpSp>
          <p:nvGrpSpPr>
            <p:cNvPr id="320" name="Google Shape;320;p23"/>
            <p:cNvGrpSpPr/>
            <p:nvPr/>
          </p:nvGrpSpPr>
          <p:grpSpPr>
            <a:xfrm>
              <a:off x="3417858" y="2670895"/>
              <a:ext cx="2461485" cy="1541626"/>
              <a:chOff x="3417858" y="2670895"/>
              <a:chExt cx="2461485" cy="1541626"/>
            </a:xfrm>
          </p:grpSpPr>
          <p:grpSp>
            <p:nvGrpSpPr>
              <p:cNvPr id="321" name="Google Shape;321;p23"/>
              <p:cNvGrpSpPr/>
              <p:nvPr/>
            </p:nvGrpSpPr>
            <p:grpSpPr>
              <a:xfrm>
                <a:off x="3417858" y="2670895"/>
                <a:ext cx="2461485" cy="1541626"/>
                <a:chOff x="2068650" y="3124952"/>
                <a:chExt cx="2461485" cy="1651978"/>
              </a:xfrm>
            </p:grpSpPr>
            <p:grpSp>
              <p:nvGrpSpPr>
                <p:cNvPr id="322" name="Google Shape;322;p23"/>
                <p:cNvGrpSpPr/>
                <p:nvPr/>
              </p:nvGrpSpPr>
              <p:grpSpPr>
                <a:xfrm>
                  <a:off x="2068650" y="3428056"/>
                  <a:ext cx="2461485" cy="1348875"/>
                  <a:chOff x="256388" y="1260900"/>
                  <a:chExt cx="2461485" cy="1348875"/>
                </a:xfrm>
              </p:grpSpPr>
              <p:sp>
                <p:nvSpPr>
                  <p:cNvPr id="323" name="Google Shape;323;p23"/>
                  <p:cNvSpPr/>
                  <p:nvPr/>
                </p:nvSpPr>
                <p:spPr>
                  <a:xfrm>
                    <a:off x="421672" y="1378275"/>
                    <a:ext cx="2296200" cy="1231500"/>
                  </a:xfrm>
                  <a:prstGeom prst="rect">
                    <a:avLst/>
                  </a:prstGeom>
                  <a:solidFill>
                    <a:srgbClr val="1A9988">
                      <a:alpha val="33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3"/>
                  <p:cNvSpPr/>
                  <p:nvPr/>
                </p:nvSpPr>
                <p:spPr>
                  <a:xfrm>
                    <a:off x="256388" y="1260900"/>
                    <a:ext cx="2296200" cy="1231500"/>
                  </a:xfrm>
                  <a:prstGeom prst="rect">
                    <a:avLst/>
                  </a:prstGeom>
                  <a:solidFill>
                    <a:srgbClr val="1A9988">
                      <a:alpha val="33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5" name="Google Shape;325;p23"/>
                <p:cNvSpPr/>
                <p:nvPr/>
              </p:nvSpPr>
              <p:spPr>
                <a:xfrm>
                  <a:off x="3205300" y="3124952"/>
                  <a:ext cx="99000" cy="296400"/>
                </a:xfrm>
                <a:prstGeom prst="rect">
                  <a:avLst/>
                </a:prstGeom>
                <a:solidFill>
                  <a:srgbClr val="1A9988">
                    <a:alpha val="33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6" name="Google Shape;326;p23"/>
              <p:cNvSpPr txBox="1"/>
              <p:nvPr/>
            </p:nvSpPr>
            <p:spPr>
              <a:xfrm>
                <a:off x="3578600" y="3063275"/>
                <a:ext cx="2088300" cy="1046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Lato"/>
                    <a:ea typeface="Lato"/>
                    <a:cs typeface="Lato"/>
                    <a:sym typeface="Lato"/>
                  </a:rPr>
                  <a:t>Illustrative Example: South High School</a:t>
                </a:r>
                <a:endParaRPr sz="1600">
                  <a:latin typeface="Lato"/>
                  <a:ea typeface="Lato"/>
                  <a:cs typeface="Lato"/>
                  <a:sym typeface="Lato"/>
                </a:endParaRPr>
              </a:p>
            </p:txBody>
          </p:sp>
        </p:grpSp>
        <p:grpSp>
          <p:nvGrpSpPr>
            <p:cNvPr id="327" name="Google Shape;327;p23"/>
            <p:cNvGrpSpPr/>
            <p:nvPr/>
          </p:nvGrpSpPr>
          <p:grpSpPr>
            <a:xfrm>
              <a:off x="6080283" y="2674870"/>
              <a:ext cx="2461485" cy="1541626"/>
              <a:chOff x="6080283" y="2674870"/>
              <a:chExt cx="2461485" cy="1541626"/>
            </a:xfrm>
          </p:grpSpPr>
          <p:grpSp>
            <p:nvGrpSpPr>
              <p:cNvPr id="328" name="Google Shape;328;p23"/>
              <p:cNvGrpSpPr/>
              <p:nvPr/>
            </p:nvGrpSpPr>
            <p:grpSpPr>
              <a:xfrm>
                <a:off x="6080283" y="2674870"/>
                <a:ext cx="2461485" cy="1541626"/>
                <a:chOff x="2068650" y="3124952"/>
                <a:chExt cx="2461485" cy="1651978"/>
              </a:xfrm>
            </p:grpSpPr>
            <p:grpSp>
              <p:nvGrpSpPr>
                <p:cNvPr id="329" name="Google Shape;329;p23"/>
                <p:cNvGrpSpPr/>
                <p:nvPr/>
              </p:nvGrpSpPr>
              <p:grpSpPr>
                <a:xfrm>
                  <a:off x="2068650" y="3428056"/>
                  <a:ext cx="2461485" cy="1348875"/>
                  <a:chOff x="256388" y="1260900"/>
                  <a:chExt cx="2461485" cy="1348875"/>
                </a:xfrm>
              </p:grpSpPr>
              <p:sp>
                <p:nvSpPr>
                  <p:cNvPr id="330" name="Google Shape;330;p23"/>
                  <p:cNvSpPr/>
                  <p:nvPr/>
                </p:nvSpPr>
                <p:spPr>
                  <a:xfrm>
                    <a:off x="421672" y="1378275"/>
                    <a:ext cx="2296200" cy="1231500"/>
                  </a:xfrm>
                  <a:prstGeom prst="rect">
                    <a:avLst/>
                  </a:prstGeom>
                  <a:solidFill>
                    <a:srgbClr val="1A9988">
                      <a:alpha val="33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3"/>
                  <p:cNvSpPr/>
                  <p:nvPr/>
                </p:nvSpPr>
                <p:spPr>
                  <a:xfrm>
                    <a:off x="256388" y="1260900"/>
                    <a:ext cx="2296200" cy="1231500"/>
                  </a:xfrm>
                  <a:prstGeom prst="rect">
                    <a:avLst/>
                  </a:prstGeom>
                  <a:solidFill>
                    <a:srgbClr val="1A9988">
                      <a:alpha val="33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2" name="Google Shape;332;p23"/>
                <p:cNvSpPr/>
                <p:nvPr/>
              </p:nvSpPr>
              <p:spPr>
                <a:xfrm>
                  <a:off x="3205300" y="3124952"/>
                  <a:ext cx="99000" cy="296400"/>
                </a:xfrm>
                <a:prstGeom prst="rect">
                  <a:avLst/>
                </a:prstGeom>
                <a:solidFill>
                  <a:srgbClr val="1A9988">
                    <a:alpha val="33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3" name="Google Shape;333;p23"/>
              <p:cNvSpPr txBox="1"/>
              <p:nvPr/>
            </p:nvSpPr>
            <p:spPr>
              <a:xfrm>
                <a:off x="6329250" y="3067250"/>
                <a:ext cx="1911900" cy="99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Lato"/>
                    <a:ea typeface="Lato"/>
                    <a:cs typeface="Lato"/>
                    <a:sym typeface="Lato"/>
                  </a:rPr>
                  <a:t>Analyze Existing Spaces</a:t>
                </a:r>
                <a:endParaRPr sz="1600">
                  <a:latin typeface="Lato"/>
                  <a:ea typeface="Lato"/>
                  <a:cs typeface="Lato"/>
                  <a:sym typeface="Lato"/>
                </a:endParaRPr>
              </a:p>
            </p:txBody>
          </p:sp>
        </p:grpSp>
        <p:grpSp>
          <p:nvGrpSpPr>
            <p:cNvPr id="334" name="Google Shape;334;p23"/>
            <p:cNvGrpSpPr/>
            <p:nvPr/>
          </p:nvGrpSpPr>
          <p:grpSpPr>
            <a:xfrm>
              <a:off x="755433" y="2670895"/>
              <a:ext cx="2461485" cy="1541626"/>
              <a:chOff x="755433" y="2670895"/>
              <a:chExt cx="2461485" cy="1541626"/>
            </a:xfrm>
          </p:grpSpPr>
          <p:grpSp>
            <p:nvGrpSpPr>
              <p:cNvPr id="335" name="Google Shape;335;p23"/>
              <p:cNvGrpSpPr/>
              <p:nvPr/>
            </p:nvGrpSpPr>
            <p:grpSpPr>
              <a:xfrm>
                <a:off x="755433" y="2670895"/>
                <a:ext cx="2461485" cy="1541626"/>
                <a:chOff x="2068650" y="3124952"/>
                <a:chExt cx="2461485" cy="1651978"/>
              </a:xfrm>
            </p:grpSpPr>
            <p:grpSp>
              <p:nvGrpSpPr>
                <p:cNvPr id="336" name="Google Shape;336;p23"/>
                <p:cNvGrpSpPr/>
                <p:nvPr/>
              </p:nvGrpSpPr>
              <p:grpSpPr>
                <a:xfrm>
                  <a:off x="2068650" y="3428056"/>
                  <a:ext cx="2461485" cy="1348875"/>
                  <a:chOff x="256388" y="1260900"/>
                  <a:chExt cx="2461485" cy="1348875"/>
                </a:xfrm>
              </p:grpSpPr>
              <p:sp>
                <p:nvSpPr>
                  <p:cNvPr id="337" name="Google Shape;337;p23"/>
                  <p:cNvSpPr/>
                  <p:nvPr/>
                </p:nvSpPr>
                <p:spPr>
                  <a:xfrm>
                    <a:off x="421672" y="1378275"/>
                    <a:ext cx="2296200" cy="1231500"/>
                  </a:xfrm>
                  <a:prstGeom prst="rect">
                    <a:avLst/>
                  </a:prstGeom>
                  <a:solidFill>
                    <a:srgbClr val="1A9988">
                      <a:alpha val="33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3"/>
                  <p:cNvSpPr/>
                  <p:nvPr/>
                </p:nvSpPr>
                <p:spPr>
                  <a:xfrm>
                    <a:off x="256388" y="1260900"/>
                    <a:ext cx="2296200" cy="1231500"/>
                  </a:xfrm>
                  <a:prstGeom prst="rect">
                    <a:avLst/>
                  </a:prstGeom>
                  <a:solidFill>
                    <a:srgbClr val="1A9988">
                      <a:alpha val="33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9" name="Google Shape;339;p23"/>
                <p:cNvSpPr/>
                <p:nvPr/>
              </p:nvSpPr>
              <p:spPr>
                <a:xfrm>
                  <a:off x="3205300" y="3124952"/>
                  <a:ext cx="99000" cy="296400"/>
                </a:xfrm>
                <a:prstGeom prst="rect">
                  <a:avLst/>
                </a:prstGeom>
                <a:solidFill>
                  <a:srgbClr val="1A9988">
                    <a:alpha val="33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0" name="Google Shape;340;p23"/>
              <p:cNvSpPr txBox="1"/>
              <p:nvPr/>
            </p:nvSpPr>
            <p:spPr>
              <a:xfrm>
                <a:off x="916175" y="3063275"/>
                <a:ext cx="2088300" cy="1046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Lato"/>
                    <a:ea typeface="Lato"/>
                    <a:cs typeface="Lato"/>
                    <a:sym typeface="Lato"/>
                  </a:rPr>
                  <a:t>Interview SINGA New Arrival</a:t>
                </a:r>
                <a:endParaRPr sz="1600">
                  <a:latin typeface="Lato"/>
                  <a:ea typeface="Lato"/>
                  <a:cs typeface="Lato"/>
                  <a:sym typeface="Lato"/>
                </a:endParaRPr>
              </a:p>
            </p:txBody>
          </p:sp>
        </p:grpSp>
      </p:grpSp>
      <p:sp>
        <p:nvSpPr>
          <p:cNvPr id="341" name="Google Shape;341;p23"/>
          <p:cNvSpPr txBox="1"/>
          <p:nvPr/>
        </p:nvSpPr>
        <p:spPr>
          <a:xfrm>
            <a:off x="256400" y="174900"/>
            <a:ext cx="8646900" cy="68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Lato"/>
                <a:ea typeface="Lato"/>
                <a:cs typeface="Lato"/>
                <a:sym typeface="Lato"/>
              </a:rPr>
              <a:t>Gather info on how to generate a framework for a process</a:t>
            </a:r>
            <a:endParaRPr sz="1600">
              <a:latin typeface="Lato"/>
              <a:ea typeface="Lato"/>
              <a:cs typeface="Lato"/>
              <a:sym typeface="Lato"/>
            </a:endParaRPr>
          </a:p>
          <a:p>
            <a:pPr indent="0" lvl="0" marL="0" rtl="0" algn="ctr">
              <a:lnSpc>
                <a:spcPct val="115000"/>
              </a:lnSpc>
              <a:spcBef>
                <a:spcPts val="0"/>
              </a:spcBef>
              <a:spcAft>
                <a:spcPts val="0"/>
              </a:spcAft>
              <a:buNone/>
            </a:pPr>
            <a:r>
              <a:rPr lang="en" sz="1900">
                <a:latin typeface="Lato"/>
                <a:ea typeface="Lato"/>
                <a:cs typeface="Lato"/>
                <a:sym typeface="Lato"/>
              </a:rPr>
              <a:t>Recueillir des informations sur la façon de générer un modèle pour un processus</a:t>
            </a:r>
            <a:endParaRPr sz="1900">
              <a:latin typeface="Lato"/>
              <a:ea typeface="Lato"/>
              <a:cs typeface="Lato"/>
              <a:sym typeface="Lato"/>
            </a:endParaRPr>
          </a:p>
        </p:txBody>
      </p:sp>
      <p:sp>
        <p:nvSpPr>
          <p:cNvPr id="342" name="Google Shape;342;p23"/>
          <p:cNvSpPr txBox="1"/>
          <p:nvPr/>
        </p:nvSpPr>
        <p:spPr>
          <a:xfrm>
            <a:off x="0" y="4079750"/>
            <a:ext cx="9144000" cy="683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900">
                <a:latin typeface="Lato"/>
                <a:ea typeface="Lato"/>
                <a:cs typeface="Lato"/>
                <a:sym typeface="Lato"/>
              </a:rPr>
              <a:t>Appliquer les informations recueillies au nouvel espace de SINGA Lyon</a:t>
            </a:r>
            <a:endParaRPr sz="1900">
              <a:latin typeface="Lato"/>
              <a:ea typeface="Lato"/>
              <a:cs typeface="Lato"/>
              <a:sym typeface="Lato"/>
            </a:endParaRPr>
          </a:p>
          <a:p>
            <a:pPr indent="0" lvl="0" marL="0" rtl="0" algn="ctr">
              <a:spcBef>
                <a:spcPts val="0"/>
              </a:spcBef>
              <a:spcAft>
                <a:spcPts val="0"/>
              </a:spcAft>
              <a:buNone/>
            </a:pPr>
            <a:r>
              <a:rPr lang="en" sz="1600">
                <a:latin typeface="Lato"/>
                <a:ea typeface="Lato"/>
                <a:cs typeface="Lato"/>
                <a:sym typeface="Lato"/>
              </a:rPr>
              <a:t>Apply the information gathered to SINGA Lyon’s new space</a:t>
            </a:r>
            <a:endParaRPr sz="1600">
              <a:latin typeface="Lato"/>
              <a:ea typeface="Lato"/>
              <a:cs typeface="Lato"/>
              <a:sym typeface="Lato"/>
            </a:endParaRPr>
          </a:p>
        </p:txBody>
      </p:sp>
      <p:grpSp>
        <p:nvGrpSpPr>
          <p:cNvPr id="343" name="Google Shape;343;p23"/>
          <p:cNvGrpSpPr/>
          <p:nvPr/>
        </p:nvGrpSpPr>
        <p:grpSpPr>
          <a:xfrm>
            <a:off x="1734200" y="1012468"/>
            <a:ext cx="5560951" cy="1371532"/>
            <a:chOff x="1734200" y="1012468"/>
            <a:chExt cx="5560951" cy="1371532"/>
          </a:xfrm>
        </p:grpSpPr>
        <p:grpSp>
          <p:nvGrpSpPr>
            <p:cNvPr id="344" name="Google Shape;344;p23"/>
            <p:cNvGrpSpPr/>
            <p:nvPr/>
          </p:nvGrpSpPr>
          <p:grpSpPr>
            <a:xfrm>
              <a:off x="1734200" y="1012468"/>
              <a:ext cx="2461485" cy="1371532"/>
              <a:chOff x="256401" y="934692"/>
              <a:chExt cx="2461485" cy="1551332"/>
            </a:xfrm>
          </p:grpSpPr>
          <p:grpSp>
            <p:nvGrpSpPr>
              <p:cNvPr id="345" name="Google Shape;345;p23"/>
              <p:cNvGrpSpPr/>
              <p:nvPr/>
            </p:nvGrpSpPr>
            <p:grpSpPr>
              <a:xfrm>
                <a:off x="256401" y="934692"/>
                <a:ext cx="2461485" cy="1551332"/>
                <a:chOff x="256388" y="1260900"/>
                <a:chExt cx="2461485" cy="1682390"/>
              </a:xfrm>
            </p:grpSpPr>
            <p:grpSp>
              <p:nvGrpSpPr>
                <p:cNvPr id="346" name="Google Shape;346;p23"/>
                <p:cNvGrpSpPr/>
                <p:nvPr/>
              </p:nvGrpSpPr>
              <p:grpSpPr>
                <a:xfrm>
                  <a:off x="256388" y="1260900"/>
                  <a:ext cx="2461485" cy="1348875"/>
                  <a:chOff x="256388" y="1260900"/>
                  <a:chExt cx="2461485" cy="1348875"/>
                </a:xfrm>
              </p:grpSpPr>
              <p:sp>
                <p:nvSpPr>
                  <p:cNvPr id="347" name="Google Shape;347;p23"/>
                  <p:cNvSpPr/>
                  <p:nvPr/>
                </p:nvSpPr>
                <p:spPr>
                  <a:xfrm>
                    <a:off x="421672" y="1378275"/>
                    <a:ext cx="2296200" cy="1231500"/>
                  </a:xfrm>
                  <a:prstGeom prst="rect">
                    <a:avLst/>
                  </a:prstGeom>
                  <a:solidFill>
                    <a:srgbClr val="D0571A">
                      <a:alpha val="41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23"/>
                  <p:cNvSpPr/>
                  <p:nvPr/>
                </p:nvSpPr>
                <p:spPr>
                  <a:xfrm>
                    <a:off x="256388" y="1260900"/>
                    <a:ext cx="2296200" cy="1231500"/>
                  </a:xfrm>
                  <a:prstGeom prst="rect">
                    <a:avLst/>
                  </a:prstGeom>
                  <a:solidFill>
                    <a:srgbClr val="D0571A">
                      <a:alpha val="41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9" name="Google Shape;349;p23"/>
                <p:cNvSpPr/>
                <p:nvPr/>
              </p:nvSpPr>
              <p:spPr>
                <a:xfrm>
                  <a:off x="1437625" y="2610890"/>
                  <a:ext cx="99000" cy="332400"/>
                </a:xfrm>
                <a:prstGeom prst="rect">
                  <a:avLst/>
                </a:prstGeom>
                <a:solidFill>
                  <a:srgbClr val="D0571A">
                    <a:alpha val="41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0" name="Google Shape;350;p23"/>
              <p:cNvSpPr txBox="1"/>
              <p:nvPr/>
            </p:nvSpPr>
            <p:spPr>
              <a:xfrm>
                <a:off x="431850" y="1025225"/>
                <a:ext cx="2154600" cy="104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Lato"/>
                    <a:ea typeface="Lato"/>
                    <a:cs typeface="Lato"/>
                    <a:sym typeface="Lato"/>
                  </a:rPr>
                  <a:t>Interview Nav Anand</a:t>
                </a:r>
                <a:endParaRPr sz="1600">
                  <a:latin typeface="Lato"/>
                  <a:ea typeface="Lato"/>
                  <a:cs typeface="Lato"/>
                  <a:sym typeface="Lato"/>
                </a:endParaRPr>
              </a:p>
            </p:txBody>
          </p:sp>
        </p:grpSp>
        <p:grpSp>
          <p:nvGrpSpPr>
            <p:cNvPr id="351" name="Google Shape;351;p23"/>
            <p:cNvGrpSpPr/>
            <p:nvPr/>
          </p:nvGrpSpPr>
          <p:grpSpPr>
            <a:xfrm>
              <a:off x="4833666" y="1017195"/>
              <a:ext cx="2461485" cy="1362885"/>
              <a:chOff x="2875567" y="934666"/>
              <a:chExt cx="2461485" cy="1541550"/>
            </a:xfrm>
          </p:grpSpPr>
          <p:grpSp>
            <p:nvGrpSpPr>
              <p:cNvPr id="352" name="Google Shape;352;p23"/>
              <p:cNvGrpSpPr/>
              <p:nvPr/>
            </p:nvGrpSpPr>
            <p:grpSpPr>
              <a:xfrm>
                <a:off x="2875567" y="934666"/>
                <a:ext cx="2461485" cy="1541550"/>
                <a:chOff x="4371175" y="1298907"/>
                <a:chExt cx="2461485" cy="1642568"/>
              </a:xfrm>
            </p:grpSpPr>
            <p:grpSp>
              <p:nvGrpSpPr>
                <p:cNvPr id="353" name="Google Shape;353;p23"/>
                <p:cNvGrpSpPr/>
                <p:nvPr/>
              </p:nvGrpSpPr>
              <p:grpSpPr>
                <a:xfrm>
                  <a:off x="4371175" y="1298907"/>
                  <a:ext cx="2461485" cy="1348875"/>
                  <a:chOff x="256388" y="1260900"/>
                  <a:chExt cx="2461485" cy="1348875"/>
                </a:xfrm>
              </p:grpSpPr>
              <p:sp>
                <p:nvSpPr>
                  <p:cNvPr id="354" name="Google Shape;354;p23"/>
                  <p:cNvSpPr/>
                  <p:nvPr/>
                </p:nvSpPr>
                <p:spPr>
                  <a:xfrm>
                    <a:off x="421672" y="1378275"/>
                    <a:ext cx="2296200" cy="1231500"/>
                  </a:xfrm>
                  <a:prstGeom prst="rect">
                    <a:avLst/>
                  </a:prstGeom>
                  <a:solidFill>
                    <a:srgbClr val="D0571A">
                      <a:alpha val="41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3"/>
                  <p:cNvSpPr/>
                  <p:nvPr/>
                </p:nvSpPr>
                <p:spPr>
                  <a:xfrm>
                    <a:off x="256388" y="1260900"/>
                    <a:ext cx="2296200" cy="1231500"/>
                  </a:xfrm>
                  <a:prstGeom prst="rect">
                    <a:avLst/>
                  </a:prstGeom>
                  <a:solidFill>
                    <a:srgbClr val="D0571A">
                      <a:alpha val="41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6" name="Google Shape;356;p23"/>
                <p:cNvSpPr/>
                <p:nvPr/>
              </p:nvSpPr>
              <p:spPr>
                <a:xfrm>
                  <a:off x="5552425" y="2645075"/>
                  <a:ext cx="99000" cy="296400"/>
                </a:xfrm>
                <a:prstGeom prst="rect">
                  <a:avLst/>
                </a:prstGeom>
                <a:solidFill>
                  <a:srgbClr val="D0571A">
                    <a:alpha val="41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7" name="Google Shape;357;p23"/>
              <p:cNvSpPr txBox="1"/>
              <p:nvPr/>
            </p:nvSpPr>
            <p:spPr>
              <a:xfrm>
                <a:off x="3008875" y="1044824"/>
                <a:ext cx="2211900" cy="104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latin typeface="Lato"/>
                    <a:ea typeface="Lato"/>
                    <a:cs typeface="Lato"/>
                    <a:sym typeface="Lato"/>
                  </a:rPr>
                  <a:t>Interview similar organizations &amp; WPS Superintendent</a:t>
                </a:r>
                <a:endParaRPr sz="1600">
                  <a:latin typeface="Lato"/>
                  <a:ea typeface="Lato"/>
                  <a:cs typeface="Lato"/>
                  <a:sym typeface="Lato"/>
                </a:endParaRPr>
              </a:p>
            </p:txBody>
          </p:sp>
        </p:grpSp>
      </p:grpSp>
      <p:sp>
        <p:nvSpPr>
          <p:cNvPr id="358" name="Google Shape;358;p23"/>
          <p:cNvSpPr/>
          <p:nvPr/>
        </p:nvSpPr>
        <p:spPr>
          <a:xfrm>
            <a:off x="564600" y="4826350"/>
            <a:ext cx="2158800" cy="240600"/>
          </a:xfrm>
          <a:prstGeom prst="chevron">
            <a:avLst>
              <a:gd fmla="val 58529" name="adj"/>
            </a:avLst>
          </a:prstGeom>
          <a:solidFill>
            <a:srgbClr val="8ACBC2"/>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Background</a:t>
            </a:r>
            <a:endParaRPr/>
          </a:p>
        </p:txBody>
      </p:sp>
      <p:sp>
        <p:nvSpPr>
          <p:cNvPr id="359" name="Google Shape;359;p23"/>
          <p:cNvSpPr/>
          <p:nvPr/>
        </p:nvSpPr>
        <p:spPr>
          <a:xfrm>
            <a:off x="2581572" y="4826350"/>
            <a:ext cx="1850400" cy="240600"/>
          </a:xfrm>
          <a:prstGeom prst="chevron">
            <a:avLst>
              <a:gd fmla="val 58529" name="adj"/>
            </a:avLst>
          </a:prstGeom>
          <a:solidFill>
            <a:srgbClr val="D0571A">
              <a:alpha val="72930"/>
            </a:srgbClr>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Methodology</a:t>
            </a:r>
            <a:endParaRPr/>
          </a:p>
        </p:txBody>
      </p:sp>
      <p:sp>
        <p:nvSpPr>
          <p:cNvPr id="360" name="Google Shape;360;p23"/>
          <p:cNvSpPr/>
          <p:nvPr/>
        </p:nvSpPr>
        <p:spPr>
          <a:xfrm>
            <a:off x="4186297" y="4826350"/>
            <a:ext cx="1850400" cy="240600"/>
          </a:xfrm>
          <a:prstGeom prst="chevron">
            <a:avLst>
              <a:gd fmla="val 58529" name="adj"/>
            </a:avLst>
          </a:prstGeom>
          <a:solidFill>
            <a:srgbClr val="8ACBC2"/>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Findings</a:t>
            </a:r>
            <a:endParaRPr/>
          </a:p>
        </p:txBody>
      </p:sp>
      <p:sp>
        <p:nvSpPr>
          <p:cNvPr id="361" name="Google Shape;361;p23"/>
          <p:cNvSpPr/>
          <p:nvPr/>
        </p:nvSpPr>
        <p:spPr>
          <a:xfrm>
            <a:off x="5816091" y="4826350"/>
            <a:ext cx="2763300" cy="240600"/>
          </a:xfrm>
          <a:prstGeom prst="chevron">
            <a:avLst>
              <a:gd fmla="val 58529" name="adj"/>
            </a:avLst>
          </a:prstGeom>
          <a:solidFill>
            <a:srgbClr val="8ACBC2"/>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Recommendations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1000"/>
                                        <p:tgtEl>
                                          <p:spTgt spid="3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1000"/>
                                        <p:tgtEl>
                                          <p:spTgt spid="3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24"/>
          <p:cNvSpPr/>
          <p:nvPr/>
        </p:nvSpPr>
        <p:spPr>
          <a:xfrm>
            <a:off x="0" y="57550"/>
            <a:ext cx="9144000" cy="869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4"/>
          <p:cNvSpPr/>
          <p:nvPr/>
        </p:nvSpPr>
        <p:spPr>
          <a:xfrm>
            <a:off x="99075" y="1114025"/>
            <a:ext cx="1911900" cy="332400"/>
          </a:xfrm>
          <a:prstGeom prst="chevron">
            <a:avLst>
              <a:gd fmla="val 50000"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2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69" name="Google Shape;369;p24"/>
          <p:cNvSpPr/>
          <p:nvPr/>
        </p:nvSpPr>
        <p:spPr>
          <a:xfrm>
            <a:off x="564600" y="4826350"/>
            <a:ext cx="2158800" cy="240600"/>
          </a:xfrm>
          <a:prstGeom prst="chevron">
            <a:avLst>
              <a:gd fmla="val 58529" name="adj"/>
            </a:avLst>
          </a:prstGeom>
          <a:solidFill>
            <a:srgbClr val="8ACBC2"/>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Background</a:t>
            </a:r>
            <a:endParaRPr/>
          </a:p>
        </p:txBody>
      </p:sp>
      <p:sp>
        <p:nvSpPr>
          <p:cNvPr id="370" name="Google Shape;370;p24"/>
          <p:cNvSpPr/>
          <p:nvPr/>
        </p:nvSpPr>
        <p:spPr>
          <a:xfrm>
            <a:off x="2581575" y="4826350"/>
            <a:ext cx="1730700" cy="240600"/>
          </a:xfrm>
          <a:prstGeom prst="chevron">
            <a:avLst>
              <a:gd fmla="val 58529" name="adj"/>
            </a:avLst>
          </a:prstGeom>
          <a:solidFill>
            <a:srgbClr val="8ACBC2"/>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Methodology</a:t>
            </a:r>
            <a:endParaRPr/>
          </a:p>
        </p:txBody>
      </p:sp>
      <p:sp>
        <p:nvSpPr>
          <p:cNvPr id="371" name="Google Shape;371;p24"/>
          <p:cNvSpPr/>
          <p:nvPr/>
        </p:nvSpPr>
        <p:spPr>
          <a:xfrm>
            <a:off x="4186297" y="4826350"/>
            <a:ext cx="1850400" cy="240600"/>
          </a:xfrm>
          <a:prstGeom prst="chevron">
            <a:avLst>
              <a:gd fmla="val 58529" name="adj"/>
            </a:avLst>
          </a:prstGeom>
          <a:solidFill>
            <a:srgbClr val="D0571A">
              <a:alpha val="72930"/>
            </a:srgbClr>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Findings</a:t>
            </a:r>
            <a:endParaRPr/>
          </a:p>
        </p:txBody>
      </p:sp>
      <p:sp>
        <p:nvSpPr>
          <p:cNvPr id="372" name="Google Shape;372;p24"/>
          <p:cNvSpPr/>
          <p:nvPr/>
        </p:nvSpPr>
        <p:spPr>
          <a:xfrm>
            <a:off x="5816091" y="4826350"/>
            <a:ext cx="2763300" cy="240600"/>
          </a:xfrm>
          <a:prstGeom prst="chevron">
            <a:avLst>
              <a:gd fmla="val 58529" name="adj"/>
            </a:avLst>
          </a:prstGeom>
          <a:solidFill>
            <a:srgbClr val="8ACBC2"/>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Recommendations</a:t>
            </a:r>
            <a:endParaRPr/>
          </a:p>
        </p:txBody>
      </p:sp>
      <p:grpSp>
        <p:nvGrpSpPr>
          <p:cNvPr id="373" name="Google Shape;373;p24"/>
          <p:cNvGrpSpPr/>
          <p:nvPr/>
        </p:nvGrpSpPr>
        <p:grpSpPr>
          <a:xfrm>
            <a:off x="564600" y="1674949"/>
            <a:ext cx="3461100" cy="2437500"/>
            <a:chOff x="485150" y="2642374"/>
            <a:chExt cx="3461100" cy="2437500"/>
          </a:xfrm>
        </p:grpSpPr>
        <p:sp>
          <p:nvSpPr>
            <p:cNvPr id="374" name="Google Shape;374;p24"/>
            <p:cNvSpPr/>
            <p:nvPr/>
          </p:nvSpPr>
          <p:spPr>
            <a:xfrm>
              <a:off x="485150" y="2642374"/>
              <a:ext cx="3461100" cy="2437500"/>
            </a:xfrm>
            <a:prstGeom prst="rect">
              <a:avLst/>
            </a:prstGeom>
            <a:solidFill>
              <a:srgbClr val="1A9988">
                <a:alpha val="331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t/>
              </a:r>
              <a:endParaRPr sz="1600">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rPr lang="en" sz="1500">
                  <a:latin typeface="Lato"/>
                  <a:ea typeface="Lato"/>
                  <a:cs typeface="Lato"/>
                  <a:sym typeface="Lato"/>
                </a:rPr>
                <a:t>What aspects of a physical space are important to consider when thinking about inclusivity?</a:t>
              </a:r>
              <a:endParaRPr sz="1700">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p:txBody>
        </p:sp>
        <p:sp>
          <p:nvSpPr>
            <p:cNvPr id="375" name="Google Shape;375;p24"/>
            <p:cNvSpPr/>
            <p:nvPr/>
          </p:nvSpPr>
          <p:spPr>
            <a:xfrm>
              <a:off x="485150" y="2642375"/>
              <a:ext cx="3461100" cy="1078500"/>
            </a:xfrm>
            <a:prstGeom prst="rect">
              <a:avLst/>
            </a:prstGeom>
            <a:solidFill>
              <a:srgbClr val="1A9988">
                <a:alpha val="331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u="sng">
                  <a:latin typeface="Lato"/>
                  <a:ea typeface="Lato"/>
                  <a:cs typeface="Lato"/>
                  <a:sym typeface="Lato"/>
                </a:rPr>
                <a:t>Research</a:t>
              </a:r>
              <a:r>
                <a:rPr b="1" lang="en" sz="1600" u="sng">
                  <a:latin typeface="Lato"/>
                  <a:ea typeface="Lato"/>
                  <a:cs typeface="Lato"/>
                  <a:sym typeface="Lato"/>
                </a:rPr>
                <a:t> Question 1</a:t>
              </a:r>
              <a:endParaRPr u="sng">
                <a:latin typeface="Lato"/>
                <a:ea typeface="Lato"/>
                <a:cs typeface="Lato"/>
                <a:sym typeface="Lato"/>
              </a:endParaRPr>
            </a:p>
          </p:txBody>
        </p:sp>
      </p:grpSp>
      <p:sp>
        <p:nvSpPr>
          <p:cNvPr id="376" name="Google Shape;376;p24"/>
          <p:cNvSpPr/>
          <p:nvPr/>
        </p:nvSpPr>
        <p:spPr>
          <a:xfrm>
            <a:off x="4965900" y="1674950"/>
            <a:ext cx="3461100" cy="2437500"/>
          </a:xfrm>
          <a:prstGeom prst="rect">
            <a:avLst/>
          </a:prstGeom>
          <a:solidFill>
            <a:srgbClr val="9E9E9E">
              <a:alpha val="4637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rPr lang="en" sz="1500">
                <a:latin typeface="Lato"/>
                <a:ea typeface="Lato"/>
                <a:cs typeface="Lato"/>
                <a:sym typeface="Lato"/>
              </a:rPr>
              <a:t>How do we translate the feeling of inclusivity to a </a:t>
            </a:r>
            <a:r>
              <a:rPr lang="en" sz="1500">
                <a:latin typeface="Lato"/>
                <a:ea typeface="Lato"/>
                <a:cs typeface="Lato"/>
                <a:sym typeface="Lato"/>
              </a:rPr>
              <a:t>physical</a:t>
            </a:r>
            <a:r>
              <a:rPr lang="en" sz="1500">
                <a:latin typeface="Lato"/>
                <a:ea typeface="Lato"/>
                <a:cs typeface="Lato"/>
                <a:sym typeface="Lato"/>
              </a:rPr>
              <a:t> space?</a:t>
            </a:r>
            <a:endParaRPr sz="1500">
              <a:latin typeface="Lato"/>
              <a:ea typeface="Lato"/>
              <a:cs typeface="Lato"/>
              <a:sym typeface="Lato"/>
            </a:endParaRPr>
          </a:p>
        </p:txBody>
      </p:sp>
      <p:sp>
        <p:nvSpPr>
          <p:cNvPr id="377" name="Google Shape;377;p24"/>
          <p:cNvSpPr/>
          <p:nvPr/>
        </p:nvSpPr>
        <p:spPr>
          <a:xfrm>
            <a:off x="4965900" y="1674950"/>
            <a:ext cx="3461100" cy="1078500"/>
          </a:xfrm>
          <a:prstGeom prst="rect">
            <a:avLst/>
          </a:prstGeom>
          <a:solidFill>
            <a:srgbClr val="9E9E9E">
              <a:alpha val="4637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u="sng">
                <a:latin typeface="Lato"/>
                <a:ea typeface="Lato"/>
                <a:cs typeface="Lato"/>
                <a:sym typeface="Lato"/>
              </a:rPr>
              <a:t>Research Question 2</a:t>
            </a:r>
            <a:endParaRPr u="sng">
              <a:latin typeface="Lato"/>
              <a:ea typeface="Lato"/>
              <a:cs typeface="Lato"/>
              <a:sym typeface="Lato"/>
            </a:endParaRPr>
          </a:p>
        </p:txBody>
      </p:sp>
      <p:sp>
        <p:nvSpPr>
          <p:cNvPr id="378" name="Google Shape;378;p24"/>
          <p:cNvSpPr txBox="1"/>
          <p:nvPr>
            <p:ph type="ctrTitle"/>
          </p:nvPr>
        </p:nvSpPr>
        <p:spPr>
          <a:xfrm>
            <a:off x="3115800" y="221500"/>
            <a:ext cx="2912400" cy="54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Notre Recherche</a:t>
            </a:r>
            <a:endParaRPr sz="24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2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84" name="Google Shape;384;p25"/>
          <p:cNvSpPr/>
          <p:nvPr/>
        </p:nvSpPr>
        <p:spPr>
          <a:xfrm>
            <a:off x="667400" y="1052950"/>
            <a:ext cx="1186200" cy="630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5"/>
          <p:cNvSpPr/>
          <p:nvPr/>
        </p:nvSpPr>
        <p:spPr>
          <a:xfrm>
            <a:off x="0" y="0"/>
            <a:ext cx="9144000" cy="630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386" name="Google Shape;386;p25"/>
          <p:cNvGraphicFramePr/>
          <p:nvPr/>
        </p:nvGraphicFramePr>
        <p:xfrm>
          <a:off x="271700" y="1141675"/>
          <a:ext cx="3000000" cy="3000000"/>
        </p:xfrm>
        <a:graphic>
          <a:graphicData uri="http://schemas.openxmlformats.org/drawingml/2006/table">
            <a:tbl>
              <a:tblPr>
                <a:noFill/>
                <a:tableStyleId>{06CBDD25-8860-44F2-A59A-FB34B10471CF}</a:tableStyleId>
              </a:tblPr>
              <a:tblGrid>
                <a:gridCol w="2476325"/>
                <a:gridCol w="2041425"/>
                <a:gridCol w="2041425"/>
                <a:gridCol w="2041425"/>
              </a:tblGrid>
              <a:tr h="430175">
                <a:tc>
                  <a:txBody>
                    <a:bodyPr/>
                    <a:lstStyle/>
                    <a:p>
                      <a:pPr indent="0" lvl="0" marL="0" rtl="0" algn="ctr">
                        <a:spcBef>
                          <a:spcPts val="0"/>
                        </a:spcBef>
                        <a:spcAft>
                          <a:spcPts val="0"/>
                        </a:spcAft>
                        <a:buNone/>
                      </a:pPr>
                      <a:r>
                        <a:rPr b="1" lang="en" sz="1800">
                          <a:latin typeface="Lato"/>
                          <a:ea typeface="Lato"/>
                          <a:cs typeface="Lato"/>
                          <a:sym typeface="Lato"/>
                        </a:rPr>
                        <a:t>Space</a:t>
                      </a:r>
                      <a:endParaRPr b="1" sz="1800">
                        <a:latin typeface="Lato"/>
                        <a:ea typeface="Lato"/>
                        <a:cs typeface="Lato"/>
                        <a:sym typeface="Lato"/>
                      </a:endParaRPr>
                    </a:p>
                  </a:txBody>
                  <a:tcPr marT="91425" marB="91425" marR="91425" marL="91425">
                    <a:solidFill>
                      <a:srgbClr val="1A9988">
                        <a:alpha val="33150"/>
                      </a:srgbClr>
                    </a:solidFill>
                  </a:tcPr>
                </a:tc>
                <a:tc>
                  <a:txBody>
                    <a:bodyPr/>
                    <a:lstStyle/>
                    <a:p>
                      <a:pPr indent="0" lvl="0" marL="0" rtl="0" algn="ctr">
                        <a:spcBef>
                          <a:spcPts val="0"/>
                        </a:spcBef>
                        <a:spcAft>
                          <a:spcPts val="0"/>
                        </a:spcAft>
                        <a:buNone/>
                      </a:pPr>
                      <a:r>
                        <a:rPr b="1" lang="en" sz="1800">
                          <a:latin typeface="Lato"/>
                          <a:ea typeface="Lato"/>
                          <a:cs typeface="Lato"/>
                          <a:sym typeface="Lato"/>
                        </a:rPr>
                        <a:t>Social</a:t>
                      </a:r>
                      <a:endParaRPr b="1" sz="1800">
                        <a:latin typeface="Lato"/>
                        <a:ea typeface="Lato"/>
                        <a:cs typeface="Lato"/>
                        <a:sym typeface="Lato"/>
                      </a:endParaRPr>
                    </a:p>
                  </a:txBody>
                  <a:tcPr marT="91425" marB="91425" marR="91425" marL="91425">
                    <a:solidFill>
                      <a:srgbClr val="1A9988">
                        <a:alpha val="33150"/>
                      </a:srgbClr>
                    </a:solidFill>
                  </a:tcPr>
                </a:tc>
                <a:tc>
                  <a:txBody>
                    <a:bodyPr/>
                    <a:lstStyle/>
                    <a:p>
                      <a:pPr indent="0" lvl="0" marL="0" rtl="0" algn="ctr">
                        <a:spcBef>
                          <a:spcPts val="0"/>
                        </a:spcBef>
                        <a:spcAft>
                          <a:spcPts val="0"/>
                        </a:spcAft>
                        <a:buNone/>
                      </a:pPr>
                      <a:r>
                        <a:rPr b="1" lang="en" sz="1800">
                          <a:latin typeface="Lato"/>
                          <a:ea typeface="Lato"/>
                          <a:cs typeface="Lato"/>
                          <a:sym typeface="Lato"/>
                        </a:rPr>
                        <a:t>Cultural</a:t>
                      </a:r>
                      <a:endParaRPr b="1" sz="1800">
                        <a:latin typeface="Lato"/>
                        <a:ea typeface="Lato"/>
                        <a:cs typeface="Lato"/>
                        <a:sym typeface="Lato"/>
                      </a:endParaRPr>
                    </a:p>
                  </a:txBody>
                  <a:tcPr marT="91425" marB="91425" marR="91425" marL="91425">
                    <a:solidFill>
                      <a:srgbClr val="1A9988">
                        <a:alpha val="33150"/>
                      </a:srgbClr>
                    </a:solidFill>
                  </a:tcPr>
                </a:tc>
                <a:tc>
                  <a:txBody>
                    <a:bodyPr/>
                    <a:lstStyle/>
                    <a:p>
                      <a:pPr indent="0" lvl="0" marL="0" rtl="0" algn="ctr">
                        <a:spcBef>
                          <a:spcPts val="0"/>
                        </a:spcBef>
                        <a:spcAft>
                          <a:spcPts val="0"/>
                        </a:spcAft>
                        <a:buNone/>
                      </a:pPr>
                      <a:r>
                        <a:rPr b="1" lang="en" sz="1800">
                          <a:latin typeface="Lato"/>
                          <a:ea typeface="Lato"/>
                          <a:cs typeface="Lato"/>
                          <a:sym typeface="Lato"/>
                        </a:rPr>
                        <a:t>Accessible</a:t>
                      </a:r>
                      <a:endParaRPr b="1" sz="1800">
                        <a:latin typeface="Lato"/>
                        <a:ea typeface="Lato"/>
                        <a:cs typeface="Lato"/>
                        <a:sym typeface="Lato"/>
                      </a:endParaRPr>
                    </a:p>
                  </a:txBody>
                  <a:tcPr marT="91425" marB="91425" marR="91425" marL="91425">
                    <a:solidFill>
                      <a:srgbClr val="1A9988">
                        <a:alpha val="33150"/>
                      </a:srgbClr>
                    </a:solidFill>
                  </a:tcPr>
                </a:tc>
              </a:tr>
              <a:tr h="438250">
                <a:tc>
                  <a:txBody>
                    <a:bodyPr/>
                    <a:lstStyle/>
                    <a:p>
                      <a:pPr indent="0" lvl="0" marL="0" rtl="0" algn="ctr">
                        <a:spcBef>
                          <a:spcPts val="0"/>
                        </a:spcBef>
                        <a:spcAft>
                          <a:spcPts val="0"/>
                        </a:spcAft>
                        <a:buNone/>
                      </a:pPr>
                      <a:r>
                        <a:rPr lang="en">
                          <a:latin typeface="Lato"/>
                          <a:ea typeface="Lato"/>
                          <a:cs typeface="Lato"/>
                          <a:sym typeface="Lato"/>
                        </a:rPr>
                        <a:t>The Friendship Park</a:t>
                      </a:r>
                      <a:endParaRPr>
                        <a:latin typeface="Lato"/>
                        <a:ea typeface="Lato"/>
                        <a:cs typeface="Lato"/>
                        <a:sym typeface="Lato"/>
                      </a:endParaRPr>
                    </a:p>
                  </a:txBody>
                  <a:tcPr marT="91425" marB="91425" marR="91425" marL="91425"/>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tc>
              </a:tr>
              <a:tr h="438250">
                <a:tc>
                  <a:txBody>
                    <a:bodyPr/>
                    <a:lstStyle/>
                    <a:p>
                      <a:pPr indent="0" lvl="0" marL="0" rtl="0" algn="ctr">
                        <a:spcBef>
                          <a:spcPts val="0"/>
                        </a:spcBef>
                        <a:spcAft>
                          <a:spcPts val="0"/>
                        </a:spcAft>
                        <a:buNone/>
                      </a:pPr>
                      <a:r>
                        <a:rPr lang="en">
                          <a:latin typeface="Lato"/>
                          <a:ea typeface="Lato"/>
                          <a:cs typeface="Lato"/>
                          <a:sym typeface="Lato"/>
                        </a:rPr>
                        <a:t>Baotou Vanke Central Park</a:t>
                      </a:r>
                      <a:endParaRPr>
                        <a:latin typeface="Lato"/>
                        <a:ea typeface="Lato"/>
                        <a:cs typeface="Lato"/>
                        <a:sym typeface="Lato"/>
                      </a:endParaRPr>
                    </a:p>
                  </a:txBody>
                  <a:tcPr marT="91425" marB="91425" marR="91425" marL="91425"/>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tc>
              </a:tr>
              <a:tr h="438250">
                <a:tc>
                  <a:txBody>
                    <a:bodyPr/>
                    <a:lstStyle/>
                    <a:p>
                      <a:pPr indent="0" lvl="0" marL="0" rtl="0" algn="ctr">
                        <a:spcBef>
                          <a:spcPts val="0"/>
                        </a:spcBef>
                        <a:spcAft>
                          <a:spcPts val="0"/>
                        </a:spcAft>
                        <a:buNone/>
                      </a:pPr>
                      <a:r>
                        <a:rPr lang="en">
                          <a:latin typeface="Lato Black"/>
                          <a:ea typeface="Lato Black"/>
                          <a:cs typeface="Lato Black"/>
                          <a:sym typeface="Lato Black"/>
                        </a:rPr>
                        <a:t>Cowork</a:t>
                      </a:r>
                      <a:endParaRPr>
                        <a:latin typeface="Lato Black"/>
                        <a:ea typeface="Lato Black"/>
                        <a:cs typeface="Lato Black"/>
                        <a:sym typeface="Lato Black"/>
                      </a:endParaRPr>
                    </a:p>
                  </a:txBody>
                  <a:tcPr marT="91425" marB="91425" marR="91425" marL="91425"/>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tc>
                <a:tc>
                  <a:txBody>
                    <a:bodyPr/>
                    <a:lstStyle/>
                    <a:p>
                      <a:pPr indent="0" lvl="0" marL="0" rtl="0" algn="ctr">
                        <a:spcBef>
                          <a:spcPts val="0"/>
                        </a:spcBef>
                        <a:spcAft>
                          <a:spcPts val="0"/>
                        </a:spcAft>
                        <a:buNone/>
                      </a:pPr>
                      <a:r>
                        <a:t/>
                      </a:r>
                      <a:endParaRPr sz="1800">
                        <a:latin typeface="Lato"/>
                        <a:ea typeface="Lato"/>
                        <a:cs typeface="Lato"/>
                        <a:sym typeface="Lato"/>
                      </a:endParaRPr>
                    </a:p>
                  </a:txBody>
                  <a:tcPr marT="91425" marB="91425" marR="91425" marL="91425"/>
                </a:tc>
              </a:tr>
              <a:tr h="438250">
                <a:tc>
                  <a:txBody>
                    <a:bodyPr/>
                    <a:lstStyle/>
                    <a:p>
                      <a:pPr indent="0" lvl="0" marL="0" rtl="0" algn="ctr">
                        <a:spcBef>
                          <a:spcPts val="0"/>
                        </a:spcBef>
                        <a:spcAft>
                          <a:spcPts val="0"/>
                        </a:spcAft>
                        <a:buNone/>
                      </a:pPr>
                      <a:r>
                        <a:rPr lang="en">
                          <a:latin typeface="Lato Black"/>
                          <a:ea typeface="Lato Black"/>
                          <a:cs typeface="Lato Black"/>
                          <a:sym typeface="Lato Black"/>
                        </a:rPr>
                        <a:t>DeafSpace</a:t>
                      </a:r>
                      <a:endParaRPr>
                        <a:latin typeface="Lato Black"/>
                        <a:ea typeface="Lato Black"/>
                        <a:cs typeface="Lato Black"/>
                        <a:sym typeface="Lato Black"/>
                      </a:endParaRPr>
                    </a:p>
                  </a:txBody>
                  <a:tcPr marT="91425" marB="91425" marR="91425" marL="91425"/>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tc>
              </a:tr>
              <a:tr h="438250">
                <a:tc>
                  <a:txBody>
                    <a:bodyPr/>
                    <a:lstStyle/>
                    <a:p>
                      <a:pPr indent="0" lvl="0" marL="0" rtl="0" algn="ctr">
                        <a:spcBef>
                          <a:spcPts val="0"/>
                        </a:spcBef>
                        <a:spcAft>
                          <a:spcPts val="0"/>
                        </a:spcAft>
                        <a:buNone/>
                      </a:pPr>
                      <a:r>
                        <a:rPr lang="en">
                          <a:latin typeface="Lato Black"/>
                          <a:ea typeface="Lato Black"/>
                          <a:cs typeface="Lato Black"/>
                          <a:sym typeface="Lato Black"/>
                        </a:rPr>
                        <a:t>3M Sensory Room</a:t>
                      </a:r>
                      <a:endParaRPr>
                        <a:latin typeface="Lato Black"/>
                        <a:ea typeface="Lato Black"/>
                        <a:cs typeface="Lato Black"/>
                        <a:sym typeface="Lato Black"/>
                      </a:endParaRPr>
                    </a:p>
                  </a:txBody>
                  <a:tcPr marT="91425" marB="91425" marR="91425" marL="91425"/>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tc>
              </a:tr>
              <a:tr h="438250">
                <a:tc>
                  <a:txBody>
                    <a:bodyPr/>
                    <a:lstStyle/>
                    <a:p>
                      <a:pPr indent="0" lvl="0" marL="0" rtl="0" algn="ctr">
                        <a:spcBef>
                          <a:spcPts val="0"/>
                        </a:spcBef>
                        <a:spcAft>
                          <a:spcPts val="0"/>
                        </a:spcAft>
                        <a:buNone/>
                      </a:pPr>
                      <a:r>
                        <a:rPr lang="en">
                          <a:latin typeface="Lato"/>
                          <a:ea typeface="Lato"/>
                          <a:cs typeface="Lato"/>
                          <a:sym typeface="Lato"/>
                        </a:rPr>
                        <a:t>Casa MAC</a:t>
                      </a:r>
                      <a:endParaRPr>
                        <a:latin typeface="Lato"/>
                        <a:ea typeface="Lato"/>
                        <a:cs typeface="Lato"/>
                        <a:sym typeface="Lato"/>
                      </a:endParaRPr>
                    </a:p>
                  </a:txBody>
                  <a:tcPr marT="91425" marB="91425" marR="91425" marL="91425"/>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tc>
              </a:tr>
              <a:tr h="438250">
                <a:tc>
                  <a:txBody>
                    <a:bodyPr/>
                    <a:lstStyle/>
                    <a:p>
                      <a:pPr indent="0" lvl="0" marL="0" rtl="0" algn="ctr">
                        <a:spcBef>
                          <a:spcPts val="0"/>
                        </a:spcBef>
                        <a:spcAft>
                          <a:spcPts val="0"/>
                        </a:spcAft>
                        <a:buNone/>
                      </a:pPr>
                      <a:r>
                        <a:rPr lang="en">
                          <a:latin typeface="Lato"/>
                          <a:ea typeface="Lato"/>
                          <a:cs typeface="Lato"/>
                          <a:sym typeface="Lato"/>
                        </a:rPr>
                        <a:t>Kent Timber House</a:t>
                      </a:r>
                      <a:endParaRPr>
                        <a:latin typeface="Lato"/>
                        <a:ea typeface="Lato"/>
                        <a:cs typeface="Lato"/>
                        <a:sym typeface="Lato"/>
                      </a:endParaRPr>
                    </a:p>
                  </a:txBody>
                  <a:tcPr marT="91425" marB="91425" marR="91425" marL="91425"/>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tc>
                <a:tc>
                  <a:txBody>
                    <a:bodyPr/>
                    <a:lstStyle/>
                    <a:p>
                      <a:pPr indent="0" lvl="0" marL="0" rtl="0" algn="ctr">
                        <a:spcBef>
                          <a:spcPts val="0"/>
                        </a:spcBef>
                        <a:spcAft>
                          <a:spcPts val="0"/>
                        </a:spcAft>
                        <a:buNone/>
                      </a:pPr>
                      <a:r>
                        <a:t/>
                      </a:r>
                      <a:endParaRPr>
                        <a:latin typeface="Lato"/>
                        <a:ea typeface="Lato"/>
                        <a:cs typeface="Lato"/>
                        <a:sym typeface="Lato"/>
                      </a:endParaRPr>
                    </a:p>
                  </a:txBody>
                  <a:tcPr marT="91425" marB="91425" marR="91425" marL="91425"/>
                </a:tc>
              </a:tr>
            </a:tbl>
          </a:graphicData>
        </a:graphic>
      </p:graphicFrame>
      <p:grpSp>
        <p:nvGrpSpPr>
          <p:cNvPr id="387" name="Google Shape;387;p25"/>
          <p:cNvGrpSpPr/>
          <p:nvPr/>
        </p:nvGrpSpPr>
        <p:grpSpPr>
          <a:xfrm>
            <a:off x="3643750" y="1683240"/>
            <a:ext cx="4422374" cy="2934365"/>
            <a:chOff x="3643750" y="1683240"/>
            <a:chExt cx="4422374" cy="2934365"/>
          </a:xfrm>
        </p:grpSpPr>
        <p:pic>
          <p:nvPicPr>
            <p:cNvPr id="388" name="Google Shape;388;p25"/>
            <p:cNvPicPr preferRelativeResize="0"/>
            <p:nvPr/>
          </p:nvPicPr>
          <p:blipFill>
            <a:blip r:embed="rId3">
              <a:alphaModFix/>
            </a:blip>
            <a:stretch>
              <a:fillRect/>
            </a:stretch>
          </p:blipFill>
          <p:spPr>
            <a:xfrm>
              <a:off x="3643750" y="1683240"/>
              <a:ext cx="307574" cy="307574"/>
            </a:xfrm>
            <a:prstGeom prst="rect">
              <a:avLst/>
            </a:prstGeom>
            <a:noFill/>
            <a:ln>
              <a:noFill/>
            </a:ln>
          </p:spPr>
        </p:pic>
        <p:pic>
          <p:nvPicPr>
            <p:cNvPr id="389" name="Google Shape;389;p25"/>
            <p:cNvPicPr preferRelativeResize="0"/>
            <p:nvPr/>
          </p:nvPicPr>
          <p:blipFill>
            <a:blip r:embed="rId3">
              <a:alphaModFix/>
            </a:blip>
            <a:stretch>
              <a:fillRect/>
            </a:stretch>
          </p:blipFill>
          <p:spPr>
            <a:xfrm>
              <a:off x="5701150" y="1683250"/>
              <a:ext cx="307574" cy="307574"/>
            </a:xfrm>
            <a:prstGeom prst="rect">
              <a:avLst/>
            </a:prstGeom>
            <a:noFill/>
            <a:ln>
              <a:noFill/>
            </a:ln>
          </p:spPr>
        </p:pic>
        <p:pic>
          <p:nvPicPr>
            <p:cNvPr id="390" name="Google Shape;390;p25"/>
            <p:cNvPicPr preferRelativeResize="0"/>
            <p:nvPr/>
          </p:nvPicPr>
          <p:blipFill>
            <a:blip r:embed="rId3">
              <a:alphaModFix/>
            </a:blip>
            <a:stretch>
              <a:fillRect/>
            </a:stretch>
          </p:blipFill>
          <p:spPr>
            <a:xfrm>
              <a:off x="7758550" y="1683250"/>
              <a:ext cx="307574" cy="307574"/>
            </a:xfrm>
            <a:prstGeom prst="rect">
              <a:avLst/>
            </a:prstGeom>
            <a:noFill/>
            <a:ln>
              <a:noFill/>
            </a:ln>
          </p:spPr>
        </p:pic>
        <p:pic>
          <p:nvPicPr>
            <p:cNvPr id="391" name="Google Shape;391;p25"/>
            <p:cNvPicPr preferRelativeResize="0"/>
            <p:nvPr/>
          </p:nvPicPr>
          <p:blipFill>
            <a:blip r:embed="rId3">
              <a:alphaModFix/>
            </a:blip>
            <a:stretch>
              <a:fillRect/>
            </a:stretch>
          </p:blipFill>
          <p:spPr>
            <a:xfrm>
              <a:off x="3643750" y="2125675"/>
              <a:ext cx="307574" cy="307574"/>
            </a:xfrm>
            <a:prstGeom prst="rect">
              <a:avLst/>
            </a:prstGeom>
            <a:noFill/>
            <a:ln>
              <a:noFill/>
            </a:ln>
          </p:spPr>
        </p:pic>
        <p:pic>
          <p:nvPicPr>
            <p:cNvPr id="392" name="Google Shape;392;p25"/>
            <p:cNvPicPr preferRelativeResize="0"/>
            <p:nvPr/>
          </p:nvPicPr>
          <p:blipFill>
            <a:blip r:embed="rId3">
              <a:alphaModFix/>
            </a:blip>
            <a:stretch>
              <a:fillRect/>
            </a:stretch>
          </p:blipFill>
          <p:spPr>
            <a:xfrm>
              <a:off x="7758550" y="2125675"/>
              <a:ext cx="307574" cy="307574"/>
            </a:xfrm>
            <a:prstGeom prst="rect">
              <a:avLst/>
            </a:prstGeom>
            <a:noFill/>
            <a:ln>
              <a:noFill/>
            </a:ln>
          </p:spPr>
        </p:pic>
        <p:pic>
          <p:nvPicPr>
            <p:cNvPr id="393" name="Google Shape;393;p25"/>
            <p:cNvPicPr preferRelativeResize="0"/>
            <p:nvPr/>
          </p:nvPicPr>
          <p:blipFill>
            <a:blip r:embed="rId3">
              <a:alphaModFix/>
            </a:blip>
            <a:stretch>
              <a:fillRect/>
            </a:stretch>
          </p:blipFill>
          <p:spPr>
            <a:xfrm>
              <a:off x="3643750" y="2568093"/>
              <a:ext cx="307574" cy="307574"/>
            </a:xfrm>
            <a:prstGeom prst="rect">
              <a:avLst/>
            </a:prstGeom>
            <a:noFill/>
            <a:ln>
              <a:noFill/>
            </a:ln>
          </p:spPr>
        </p:pic>
        <p:pic>
          <p:nvPicPr>
            <p:cNvPr id="394" name="Google Shape;394;p25"/>
            <p:cNvPicPr preferRelativeResize="0"/>
            <p:nvPr/>
          </p:nvPicPr>
          <p:blipFill>
            <a:blip r:embed="rId3">
              <a:alphaModFix/>
            </a:blip>
            <a:stretch>
              <a:fillRect/>
            </a:stretch>
          </p:blipFill>
          <p:spPr>
            <a:xfrm>
              <a:off x="5701150" y="2568100"/>
              <a:ext cx="307574" cy="307574"/>
            </a:xfrm>
            <a:prstGeom prst="rect">
              <a:avLst/>
            </a:prstGeom>
            <a:noFill/>
            <a:ln>
              <a:noFill/>
            </a:ln>
          </p:spPr>
        </p:pic>
        <p:pic>
          <p:nvPicPr>
            <p:cNvPr id="395" name="Google Shape;395;p25"/>
            <p:cNvPicPr preferRelativeResize="0"/>
            <p:nvPr/>
          </p:nvPicPr>
          <p:blipFill>
            <a:blip r:embed="rId3">
              <a:alphaModFix/>
            </a:blip>
            <a:stretch>
              <a:fillRect/>
            </a:stretch>
          </p:blipFill>
          <p:spPr>
            <a:xfrm>
              <a:off x="3643750" y="3010525"/>
              <a:ext cx="307574" cy="307574"/>
            </a:xfrm>
            <a:prstGeom prst="rect">
              <a:avLst/>
            </a:prstGeom>
            <a:noFill/>
            <a:ln>
              <a:noFill/>
            </a:ln>
          </p:spPr>
        </p:pic>
        <p:pic>
          <p:nvPicPr>
            <p:cNvPr id="396" name="Google Shape;396;p25"/>
            <p:cNvPicPr preferRelativeResize="0"/>
            <p:nvPr/>
          </p:nvPicPr>
          <p:blipFill>
            <a:blip r:embed="rId3">
              <a:alphaModFix/>
            </a:blip>
            <a:stretch>
              <a:fillRect/>
            </a:stretch>
          </p:blipFill>
          <p:spPr>
            <a:xfrm>
              <a:off x="7758550" y="3010535"/>
              <a:ext cx="307574" cy="307574"/>
            </a:xfrm>
            <a:prstGeom prst="rect">
              <a:avLst/>
            </a:prstGeom>
            <a:noFill/>
            <a:ln>
              <a:noFill/>
            </a:ln>
          </p:spPr>
        </p:pic>
        <p:pic>
          <p:nvPicPr>
            <p:cNvPr id="397" name="Google Shape;397;p25"/>
            <p:cNvPicPr preferRelativeResize="0"/>
            <p:nvPr/>
          </p:nvPicPr>
          <p:blipFill>
            <a:blip r:embed="rId3">
              <a:alphaModFix/>
            </a:blip>
            <a:stretch>
              <a:fillRect/>
            </a:stretch>
          </p:blipFill>
          <p:spPr>
            <a:xfrm>
              <a:off x="7758550" y="3437965"/>
              <a:ext cx="307574" cy="307574"/>
            </a:xfrm>
            <a:prstGeom prst="rect">
              <a:avLst/>
            </a:prstGeom>
            <a:noFill/>
            <a:ln>
              <a:noFill/>
            </a:ln>
          </p:spPr>
        </p:pic>
        <p:pic>
          <p:nvPicPr>
            <p:cNvPr id="398" name="Google Shape;398;p25"/>
            <p:cNvPicPr preferRelativeResize="0"/>
            <p:nvPr/>
          </p:nvPicPr>
          <p:blipFill>
            <a:blip r:embed="rId3">
              <a:alphaModFix/>
            </a:blip>
            <a:stretch>
              <a:fillRect/>
            </a:stretch>
          </p:blipFill>
          <p:spPr>
            <a:xfrm>
              <a:off x="7758550" y="3874000"/>
              <a:ext cx="307574" cy="307574"/>
            </a:xfrm>
            <a:prstGeom prst="rect">
              <a:avLst/>
            </a:prstGeom>
            <a:noFill/>
            <a:ln>
              <a:noFill/>
            </a:ln>
          </p:spPr>
        </p:pic>
        <p:pic>
          <p:nvPicPr>
            <p:cNvPr id="399" name="Google Shape;399;p25"/>
            <p:cNvPicPr preferRelativeResize="0"/>
            <p:nvPr/>
          </p:nvPicPr>
          <p:blipFill>
            <a:blip r:embed="rId3">
              <a:alphaModFix/>
            </a:blip>
            <a:stretch>
              <a:fillRect/>
            </a:stretch>
          </p:blipFill>
          <p:spPr>
            <a:xfrm>
              <a:off x="7758550" y="4310030"/>
              <a:ext cx="307574" cy="307574"/>
            </a:xfrm>
            <a:prstGeom prst="rect">
              <a:avLst/>
            </a:prstGeom>
            <a:noFill/>
            <a:ln>
              <a:noFill/>
            </a:ln>
          </p:spPr>
        </p:pic>
      </p:grpSp>
      <p:sp>
        <p:nvSpPr>
          <p:cNvPr id="400" name="Google Shape;400;p25"/>
          <p:cNvSpPr txBox="1"/>
          <p:nvPr/>
        </p:nvSpPr>
        <p:spPr>
          <a:xfrm>
            <a:off x="2091300" y="154575"/>
            <a:ext cx="5235600" cy="978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latin typeface="Lato"/>
                <a:ea typeface="Lato"/>
                <a:cs typeface="Lato"/>
                <a:sym typeface="Lato"/>
              </a:rPr>
              <a:t>Résumé des espaces analysés</a:t>
            </a:r>
            <a:endParaRPr b="1" sz="2400">
              <a:latin typeface="Lato"/>
              <a:ea typeface="Lato"/>
              <a:cs typeface="Lato"/>
              <a:sym typeface="Lato"/>
            </a:endParaRPr>
          </a:p>
          <a:p>
            <a:pPr indent="0" lvl="0" marL="0" rtl="0" algn="ctr">
              <a:spcBef>
                <a:spcPts val="0"/>
              </a:spcBef>
              <a:spcAft>
                <a:spcPts val="0"/>
              </a:spcAft>
              <a:buNone/>
            </a:pPr>
            <a:r>
              <a:rPr b="1" lang="en" sz="2000">
                <a:latin typeface="Lato"/>
                <a:ea typeface="Lato"/>
                <a:cs typeface="Lato"/>
                <a:sym typeface="Lato"/>
              </a:rPr>
              <a:t>Summary of Analyzed Spaces</a:t>
            </a:r>
            <a:endParaRPr b="1" sz="2000">
              <a:latin typeface="Lato"/>
              <a:ea typeface="Lato"/>
              <a:cs typeface="Lato"/>
              <a:sym typeface="Lato"/>
            </a:endParaRPr>
          </a:p>
        </p:txBody>
      </p:sp>
      <p:cxnSp>
        <p:nvCxnSpPr>
          <p:cNvPr id="401" name="Google Shape;401;p25"/>
          <p:cNvCxnSpPr/>
          <p:nvPr/>
        </p:nvCxnSpPr>
        <p:spPr>
          <a:xfrm>
            <a:off x="2091300" y="1011475"/>
            <a:ext cx="5235600" cy="0"/>
          </a:xfrm>
          <a:prstGeom prst="straightConnector1">
            <a:avLst/>
          </a:prstGeom>
          <a:noFill/>
          <a:ln cap="flat" cmpd="sng" w="9525">
            <a:solidFill>
              <a:schemeClr val="dk2"/>
            </a:solidFill>
            <a:prstDash val="solid"/>
            <a:round/>
            <a:headEnd len="med" w="med" type="none"/>
            <a:tailEnd len="med" w="med" type="none"/>
          </a:ln>
        </p:spPr>
      </p:cxnSp>
      <p:sp>
        <p:nvSpPr>
          <p:cNvPr id="402" name="Google Shape;402;p25"/>
          <p:cNvSpPr/>
          <p:nvPr/>
        </p:nvSpPr>
        <p:spPr>
          <a:xfrm>
            <a:off x="584575" y="4826350"/>
            <a:ext cx="2158800" cy="240600"/>
          </a:xfrm>
          <a:prstGeom prst="chevron">
            <a:avLst>
              <a:gd fmla="val 58529" name="adj"/>
            </a:avLst>
          </a:prstGeom>
          <a:solidFill>
            <a:srgbClr val="8ACBC2"/>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Background</a:t>
            </a:r>
            <a:endParaRPr/>
          </a:p>
        </p:txBody>
      </p:sp>
      <p:sp>
        <p:nvSpPr>
          <p:cNvPr id="403" name="Google Shape;403;p25"/>
          <p:cNvSpPr/>
          <p:nvPr/>
        </p:nvSpPr>
        <p:spPr>
          <a:xfrm>
            <a:off x="2601550" y="4826350"/>
            <a:ext cx="1730100" cy="240600"/>
          </a:xfrm>
          <a:prstGeom prst="chevron">
            <a:avLst>
              <a:gd fmla="val 58529" name="adj"/>
            </a:avLst>
          </a:prstGeom>
          <a:solidFill>
            <a:srgbClr val="8ACBC2"/>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Methodology</a:t>
            </a:r>
            <a:endParaRPr/>
          </a:p>
        </p:txBody>
      </p:sp>
      <p:sp>
        <p:nvSpPr>
          <p:cNvPr id="404" name="Google Shape;404;p25"/>
          <p:cNvSpPr/>
          <p:nvPr/>
        </p:nvSpPr>
        <p:spPr>
          <a:xfrm>
            <a:off x="4186297" y="4826350"/>
            <a:ext cx="1850400" cy="240600"/>
          </a:xfrm>
          <a:prstGeom prst="chevron">
            <a:avLst>
              <a:gd fmla="val 58529" name="adj"/>
            </a:avLst>
          </a:prstGeom>
          <a:solidFill>
            <a:srgbClr val="D0571A">
              <a:alpha val="72930"/>
            </a:srgbClr>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Findings</a:t>
            </a:r>
            <a:endParaRPr/>
          </a:p>
        </p:txBody>
      </p:sp>
      <p:sp>
        <p:nvSpPr>
          <p:cNvPr id="405" name="Google Shape;405;p25"/>
          <p:cNvSpPr/>
          <p:nvPr/>
        </p:nvSpPr>
        <p:spPr>
          <a:xfrm>
            <a:off x="5816091" y="4826350"/>
            <a:ext cx="2763300" cy="240600"/>
          </a:xfrm>
          <a:prstGeom prst="chevron">
            <a:avLst>
              <a:gd fmla="val 58529" name="adj"/>
            </a:avLst>
          </a:prstGeom>
          <a:solidFill>
            <a:srgbClr val="8ACBC2"/>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Recommendations</a:t>
            </a:r>
            <a:endParaRPr/>
          </a:p>
        </p:txBody>
      </p:sp>
      <p:pic>
        <p:nvPicPr>
          <p:cNvPr id="406" name="Google Shape;406;p25"/>
          <p:cNvPicPr preferRelativeResize="0"/>
          <p:nvPr/>
        </p:nvPicPr>
        <p:blipFill>
          <a:blip r:embed="rId3">
            <a:alphaModFix/>
          </a:blip>
          <a:stretch>
            <a:fillRect/>
          </a:stretch>
        </p:blipFill>
        <p:spPr>
          <a:xfrm>
            <a:off x="7758550" y="2553335"/>
            <a:ext cx="307574" cy="3075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id="411" name="Google Shape;411;p26"/>
          <p:cNvPicPr preferRelativeResize="0"/>
          <p:nvPr/>
        </p:nvPicPr>
        <p:blipFill rotWithShape="1">
          <a:blip r:embed="rId3">
            <a:alphaModFix/>
          </a:blip>
          <a:srcRect b="0" l="7994" r="42286" t="0"/>
          <a:stretch/>
        </p:blipFill>
        <p:spPr>
          <a:xfrm>
            <a:off x="0" y="0"/>
            <a:ext cx="3798225" cy="5143500"/>
          </a:xfrm>
          <a:prstGeom prst="rect">
            <a:avLst/>
          </a:prstGeom>
          <a:noFill/>
          <a:ln>
            <a:noFill/>
          </a:ln>
        </p:spPr>
      </p:pic>
      <p:pic>
        <p:nvPicPr>
          <p:cNvPr id="412" name="Google Shape;412;p26"/>
          <p:cNvPicPr preferRelativeResize="0"/>
          <p:nvPr/>
        </p:nvPicPr>
        <p:blipFill rotWithShape="1">
          <a:blip r:embed="rId4">
            <a:alphaModFix/>
          </a:blip>
          <a:srcRect b="0" l="0" r="30589" t="0"/>
          <a:stretch/>
        </p:blipFill>
        <p:spPr>
          <a:xfrm>
            <a:off x="3798225" y="0"/>
            <a:ext cx="5345774" cy="5143500"/>
          </a:xfrm>
          <a:prstGeom prst="rect">
            <a:avLst/>
          </a:prstGeom>
          <a:noFill/>
          <a:ln>
            <a:noFill/>
          </a:ln>
        </p:spPr>
      </p:pic>
      <p:sp>
        <p:nvSpPr>
          <p:cNvPr id="413" name="Google Shape;413;p26"/>
          <p:cNvSpPr/>
          <p:nvPr/>
        </p:nvSpPr>
        <p:spPr>
          <a:xfrm>
            <a:off x="0" y="-12825"/>
            <a:ext cx="9144000" cy="5143500"/>
          </a:xfrm>
          <a:prstGeom prst="rect">
            <a:avLst/>
          </a:prstGeom>
          <a:solidFill>
            <a:srgbClr val="E9EDEE">
              <a:alpha val="20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4" name="Google Shape;414;p26"/>
          <p:cNvCxnSpPr/>
          <p:nvPr/>
        </p:nvCxnSpPr>
        <p:spPr>
          <a:xfrm>
            <a:off x="3801025" y="300"/>
            <a:ext cx="0" cy="5143500"/>
          </a:xfrm>
          <a:prstGeom prst="straightConnector1">
            <a:avLst/>
          </a:prstGeom>
          <a:noFill/>
          <a:ln cap="flat" cmpd="sng" w="76200">
            <a:solidFill>
              <a:schemeClr val="dk2"/>
            </a:solidFill>
            <a:prstDash val="solid"/>
            <a:round/>
            <a:headEnd len="med" w="med" type="none"/>
            <a:tailEnd len="med" w="med" type="none"/>
          </a:ln>
        </p:spPr>
      </p:cxnSp>
      <p:sp>
        <p:nvSpPr>
          <p:cNvPr id="415" name="Google Shape;415;p26"/>
          <p:cNvSpPr txBox="1"/>
          <p:nvPr/>
        </p:nvSpPr>
        <p:spPr>
          <a:xfrm>
            <a:off x="7478400" y="4114325"/>
            <a:ext cx="1665600" cy="723300"/>
          </a:xfrm>
          <a:prstGeom prst="rect">
            <a:avLst/>
          </a:prstGeom>
          <a:solidFill>
            <a:schemeClr val="lt2"/>
          </a:solid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000" u="sng">
                <a:solidFill>
                  <a:srgbClr val="111111"/>
                </a:solidFill>
                <a:latin typeface="Lato"/>
                <a:ea typeface="Lato"/>
                <a:cs typeface="Lato"/>
                <a:sym typeface="Lato"/>
              </a:rPr>
              <a:t>DeafSpace</a:t>
            </a:r>
            <a:endParaRPr b="1" sz="2000" u="sng">
              <a:solidFill>
                <a:srgbClr val="111111"/>
              </a:solidFill>
              <a:latin typeface="Lato"/>
              <a:ea typeface="Lato"/>
              <a:cs typeface="Lato"/>
              <a:sym typeface="Lato"/>
            </a:endParaRPr>
          </a:p>
          <a:p>
            <a:pPr indent="0" lvl="0" marL="0" rtl="0" algn="r">
              <a:spcBef>
                <a:spcPts val="0"/>
              </a:spcBef>
              <a:spcAft>
                <a:spcPts val="0"/>
              </a:spcAft>
              <a:buNone/>
            </a:pPr>
            <a:r>
              <a:rPr b="1" lang="en" sz="1500">
                <a:solidFill>
                  <a:srgbClr val="111111"/>
                </a:solidFill>
                <a:latin typeface="Lato"/>
                <a:ea typeface="Lato"/>
                <a:cs typeface="Lato"/>
                <a:sym typeface="Lato"/>
              </a:rPr>
              <a:t>Washington D.C.</a:t>
            </a:r>
            <a:endParaRPr>
              <a:solidFill>
                <a:srgbClr val="111111"/>
              </a:solidFill>
              <a:latin typeface="Lato"/>
              <a:ea typeface="Lato"/>
              <a:cs typeface="Lato"/>
              <a:sym typeface="Lato"/>
            </a:endParaRPr>
          </a:p>
        </p:txBody>
      </p:sp>
      <p:sp>
        <p:nvSpPr>
          <p:cNvPr id="416" name="Google Shape;416;p26"/>
          <p:cNvSpPr txBox="1"/>
          <p:nvPr/>
        </p:nvSpPr>
        <p:spPr>
          <a:xfrm>
            <a:off x="4166250" y="1907225"/>
            <a:ext cx="1957500" cy="615600"/>
          </a:xfrm>
          <a:prstGeom prst="rect">
            <a:avLst/>
          </a:prstGeom>
          <a:gradFill>
            <a:gsLst>
              <a:gs pos="0">
                <a:srgbClr val="FFFFFF">
                  <a:alpha val="76470"/>
                  <a:alpha val="59460"/>
                </a:srgbClr>
              </a:gs>
              <a:gs pos="39000">
                <a:srgbClr val="E9EDEE">
                  <a:alpha val="63529"/>
                  <a:alpha val="59460"/>
                </a:srgbClr>
              </a:gs>
              <a:gs pos="62000">
                <a:srgbClr val="FFFFFF">
                  <a:alpha val="0"/>
                  <a:alpha val="59460"/>
                </a:srgbClr>
              </a:gs>
              <a:gs pos="100000">
                <a:srgbClr val="FFFFFF">
                  <a:alpha val="0"/>
                  <a:alpha val="59460"/>
                </a:srgbClr>
              </a:gs>
            </a:gsLst>
            <a:path path="circle">
              <a:fillToRect b="50%" l="50%" r="50%" t="50%"/>
            </a:path>
            <a:tileRect/>
          </a:gra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Lato"/>
                <a:ea typeface="Lato"/>
                <a:cs typeface="Lato"/>
                <a:sym typeface="Lato"/>
              </a:rPr>
              <a:t>Dark Blue Tones to Contrast Skin Color</a:t>
            </a:r>
            <a:endParaRPr b="1">
              <a:latin typeface="Lato"/>
              <a:ea typeface="Lato"/>
              <a:cs typeface="Lato"/>
              <a:sym typeface="Lato"/>
            </a:endParaRPr>
          </a:p>
        </p:txBody>
      </p:sp>
      <p:cxnSp>
        <p:nvCxnSpPr>
          <p:cNvPr id="417" name="Google Shape;417;p26"/>
          <p:cNvCxnSpPr>
            <a:stCxn id="416" idx="3"/>
          </p:cNvCxnSpPr>
          <p:nvPr/>
        </p:nvCxnSpPr>
        <p:spPr>
          <a:xfrm>
            <a:off x="6123750" y="2215025"/>
            <a:ext cx="753000" cy="35400"/>
          </a:xfrm>
          <a:prstGeom prst="straightConnector1">
            <a:avLst/>
          </a:prstGeom>
          <a:noFill/>
          <a:ln cap="flat" cmpd="sng" w="19050">
            <a:solidFill>
              <a:schemeClr val="dk2"/>
            </a:solidFill>
            <a:prstDash val="solid"/>
            <a:round/>
            <a:headEnd len="med" w="med" type="none"/>
            <a:tailEnd len="med" w="med" type="triangle"/>
          </a:ln>
          <a:effectLst>
            <a:outerShdw blurRad="114300" rotWithShape="0" algn="bl">
              <a:srgbClr val="000000">
                <a:alpha val="30000"/>
              </a:srgbClr>
            </a:outerShdw>
          </a:effectLst>
        </p:spPr>
      </p:cxnSp>
      <p:sp>
        <p:nvSpPr>
          <p:cNvPr id="418" name="Google Shape;418;p26"/>
          <p:cNvSpPr txBox="1"/>
          <p:nvPr/>
        </p:nvSpPr>
        <p:spPr>
          <a:xfrm>
            <a:off x="-11750" y="620925"/>
            <a:ext cx="1773000" cy="831300"/>
          </a:xfrm>
          <a:prstGeom prst="rect">
            <a:avLst/>
          </a:prstGeom>
          <a:gradFill>
            <a:gsLst>
              <a:gs pos="0">
                <a:srgbClr val="FFFFFF">
                  <a:alpha val="76470"/>
                  <a:alpha val="21230"/>
                </a:srgbClr>
              </a:gs>
              <a:gs pos="39000">
                <a:srgbClr val="E9EDEE">
                  <a:alpha val="63529"/>
                  <a:alpha val="21230"/>
                </a:srgbClr>
              </a:gs>
              <a:gs pos="62000">
                <a:srgbClr val="FFFFFF">
                  <a:alpha val="0"/>
                  <a:alpha val="21230"/>
                </a:srgbClr>
              </a:gs>
              <a:gs pos="100000">
                <a:srgbClr val="FFFFFF">
                  <a:alpha val="0"/>
                  <a:alpha val="21230"/>
                </a:srgbClr>
              </a:gs>
            </a:gsLst>
            <a:path path="circle">
              <a:fillToRect b="50%" l="50%" r="50%" t="50%"/>
            </a:path>
            <a:tileRect/>
          </a:gradFill>
          <a:ln>
            <a:noFill/>
          </a:ln>
          <a:effectLst>
            <a:outerShdw blurRad="285750" rotWithShape="0" algn="bl">
              <a:schemeClr val="lt1"/>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Lato"/>
                <a:ea typeface="Lato"/>
                <a:cs typeface="Lato"/>
                <a:sym typeface="Lato"/>
              </a:rPr>
              <a:t>Windows to Allow Maximum Natural Sunlight</a:t>
            </a:r>
            <a:endParaRPr b="1">
              <a:latin typeface="Lato"/>
              <a:ea typeface="Lato"/>
              <a:cs typeface="Lato"/>
              <a:sym typeface="Lato"/>
            </a:endParaRPr>
          </a:p>
        </p:txBody>
      </p:sp>
      <p:cxnSp>
        <p:nvCxnSpPr>
          <p:cNvPr id="419" name="Google Shape;419;p26"/>
          <p:cNvCxnSpPr>
            <a:stCxn id="418" idx="2"/>
          </p:cNvCxnSpPr>
          <p:nvPr/>
        </p:nvCxnSpPr>
        <p:spPr>
          <a:xfrm flipH="1">
            <a:off x="631150" y="1452225"/>
            <a:ext cx="243600" cy="378900"/>
          </a:xfrm>
          <a:prstGeom prst="straightConnector1">
            <a:avLst/>
          </a:prstGeom>
          <a:noFill/>
          <a:ln cap="flat" cmpd="sng" w="19050">
            <a:solidFill>
              <a:schemeClr val="dk2"/>
            </a:solidFill>
            <a:prstDash val="solid"/>
            <a:round/>
            <a:headEnd len="med" w="med" type="none"/>
            <a:tailEnd len="med" w="med" type="triangle"/>
          </a:ln>
          <a:effectLst>
            <a:outerShdw blurRad="114300" rotWithShape="0" algn="bl">
              <a:srgbClr val="000000">
                <a:alpha val="30000"/>
              </a:srgbClr>
            </a:outerShdw>
          </a:effectLst>
        </p:spPr>
      </p:cxnSp>
      <p:sp>
        <p:nvSpPr>
          <p:cNvPr id="420" name="Google Shape;420;p26"/>
          <p:cNvSpPr txBox="1"/>
          <p:nvPr/>
        </p:nvSpPr>
        <p:spPr>
          <a:xfrm>
            <a:off x="256575" y="4130700"/>
            <a:ext cx="1070700" cy="615600"/>
          </a:xfrm>
          <a:prstGeom prst="rect">
            <a:avLst/>
          </a:prstGeom>
          <a:gradFill>
            <a:gsLst>
              <a:gs pos="0">
                <a:srgbClr val="FFFFFF">
                  <a:alpha val="76470"/>
                  <a:alpha val="21230"/>
                </a:srgbClr>
              </a:gs>
              <a:gs pos="39000">
                <a:srgbClr val="E9EDEE">
                  <a:alpha val="63529"/>
                  <a:alpha val="21230"/>
                </a:srgbClr>
              </a:gs>
              <a:gs pos="62000">
                <a:srgbClr val="FFFFFF">
                  <a:alpha val="0"/>
                  <a:alpha val="21230"/>
                </a:srgbClr>
              </a:gs>
              <a:gs pos="100000">
                <a:srgbClr val="FFFFFF">
                  <a:alpha val="0"/>
                  <a:alpha val="21230"/>
                </a:srgbClr>
              </a:gs>
            </a:gsLst>
            <a:path path="circle">
              <a:fillToRect b="50%" l="50%" r="50%" t="50%"/>
            </a:path>
            <a:tileRect/>
          </a:gradFill>
          <a:ln>
            <a:noFill/>
          </a:ln>
          <a:effectLst>
            <a:outerShdw blurRad="285750" rotWithShape="0" algn="bl">
              <a:schemeClr val="lt1"/>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Lato"/>
                <a:ea typeface="Lato"/>
                <a:cs typeface="Lato"/>
                <a:sym typeface="Lato"/>
              </a:rPr>
              <a:t>Horseshoe Design</a:t>
            </a:r>
            <a:endParaRPr b="1">
              <a:latin typeface="Lato"/>
              <a:ea typeface="Lato"/>
              <a:cs typeface="Lato"/>
              <a:sym typeface="Lato"/>
            </a:endParaRPr>
          </a:p>
        </p:txBody>
      </p:sp>
      <p:cxnSp>
        <p:nvCxnSpPr>
          <p:cNvPr id="421" name="Google Shape;421;p26"/>
          <p:cNvCxnSpPr>
            <a:stCxn id="420" idx="3"/>
          </p:cNvCxnSpPr>
          <p:nvPr/>
        </p:nvCxnSpPr>
        <p:spPr>
          <a:xfrm flipH="1" rot="10800000">
            <a:off x="1327275" y="3949200"/>
            <a:ext cx="497400" cy="489300"/>
          </a:xfrm>
          <a:prstGeom prst="straightConnector1">
            <a:avLst/>
          </a:prstGeom>
          <a:noFill/>
          <a:ln cap="flat" cmpd="sng" w="19050">
            <a:solidFill>
              <a:schemeClr val="dk2"/>
            </a:solidFill>
            <a:prstDash val="solid"/>
            <a:round/>
            <a:headEnd len="med" w="med" type="none"/>
            <a:tailEnd len="med" w="med" type="triangle"/>
          </a:ln>
          <a:effectLst>
            <a:outerShdw blurRad="114300" rotWithShape="0" algn="bl">
              <a:srgbClr val="000000">
                <a:alpha val="30000"/>
              </a:srgbClr>
            </a:outerShdw>
          </a:effectLst>
        </p:spPr>
      </p:cxnSp>
      <p:sp>
        <p:nvSpPr>
          <p:cNvPr id="422" name="Google Shape;422;p26"/>
          <p:cNvSpPr txBox="1"/>
          <p:nvPr/>
        </p:nvSpPr>
        <p:spPr>
          <a:xfrm>
            <a:off x="2203550" y="836625"/>
            <a:ext cx="1633200" cy="615600"/>
          </a:xfrm>
          <a:prstGeom prst="rect">
            <a:avLst/>
          </a:prstGeom>
          <a:gradFill>
            <a:gsLst>
              <a:gs pos="0">
                <a:srgbClr val="FFFFFF">
                  <a:alpha val="76470"/>
                  <a:alpha val="21230"/>
                </a:srgbClr>
              </a:gs>
              <a:gs pos="39000">
                <a:srgbClr val="E9EDEE">
                  <a:alpha val="63529"/>
                  <a:alpha val="21230"/>
                </a:srgbClr>
              </a:gs>
              <a:gs pos="62000">
                <a:srgbClr val="FFFFFF">
                  <a:alpha val="0"/>
                  <a:alpha val="21230"/>
                </a:srgbClr>
              </a:gs>
              <a:gs pos="100000">
                <a:srgbClr val="FFFFFF">
                  <a:alpha val="0"/>
                  <a:alpha val="21230"/>
                </a:srgbClr>
              </a:gs>
            </a:gsLst>
            <a:path path="circle">
              <a:fillToRect b="50%" l="50%" r="50%" t="50%"/>
            </a:path>
            <a:tileRect/>
          </a:gradFill>
          <a:ln>
            <a:noFill/>
          </a:ln>
          <a:effectLst>
            <a:outerShdw blurRad="285750" rotWithShape="0" algn="bl">
              <a:schemeClr val="lt1"/>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Lato"/>
                <a:ea typeface="Lato"/>
                <a:cs typeface="Lato"/>
                <a:sym typeface="Lato"/>
              </a:rPr>
              <a:t>Visibility Between Floors</a:t>
            </a:r>
            <a:endParaRPr b="1">
              <a:latin typeface="Lato"/>
              <a:ea typeface="Lato"/>
              <a:cs typeface="Lato"/>
              <a:sym typeface="Lato"/>
            </a:endParaRPr>
          </a:p>
        </p:txBody>
      </p:sp>
      <p:cxnSp>
        <p:nvCxnSpPr>
          <p:cNvPr id="423" name="Google Shape;423;p26"/>
          <p:cNvCxnSpPr/>
          <p:nvPr/>
        </p:nvCxnSpPr>
        <p:spPr>
          <a:xfrm flipH="1">
            <a:off x="2425075" y="1411975"/>
            <a:ext cx="237600" cy="621900"/>
          </a:xfrm>
          <a:prstGeom prst="straightConnector1">
            <a:avLst/>
          </a:prstGeom>
          <a:noFill/>
          <a:ln cap="flat" cmpd="sng" w="19050">
            <a:solidFill>
              <a:schemeClr val="dk2"/>
            </a:solidFill>
            <a:prstDash val="solid"/>
            <a:round/>
            <a:headEnd len="med" w="med" type="none"/>
            <a:tailEnd len="med" w="med" type="triangle"/>
          </a:ln>
          <a:effectLst>
            <a:outerShdw blurRad="114300" rotWithShape="0" algn="bl">
              <a:srgbClr val="000000">
                <a:alpha val="30000"/>
              </a:srgbClr>
            </a:outerShdw>
          </a:effectLst>
        </p:spPr>
      </p:cxnSp>
      <p:sp>
        <p:nvSpPr>
          <p:cNvPr id="424" name="Google Shape;424;p26"/>
          <p:cNvSpPr txBox="1"/>
          <p:nvPr/>
        </p:nvSpPr>
        <p:spPr>
          <a:xfrm>
            <a:off x="2541600" y="2629575"/>
            <a:ext cx="1148400" cy="615600"/>
          </a:xfrm>
          <a:prstGeom prst="rect">
            <a:avLst/>
          </a:prstGeom>
          <a:gradFill>
            <a:gsLst>
              <a:gs pos="0">
                <a:srgbClr val="FFFFFF">
                  <a:alpha val="76470"/>
                  <a:alpha val="21230"/>
                </a:srgbClr>
              </a:gs>
              <a:gs pos="39000">
                <a:srgbClr val="E9EDEE">
                  <a:alpha val="63529"/>
                  <a:alpha val="21230"/>
                </a:srgbClr>
              </a:gs>
              <a:gs pos="62000">
                <a:srgbClr val="FFFFFF">
                  <a:alpha val="0"/>
                  <a:alpha val="21230"/>
                </a:srgbClr>
              </a:gs>
              <a:gs pos="100000">
                <a:srgbClr val="FFFFFF">
                  <a:alpha val="0"/>
                  <a:alpha val="21230"/>
                </a:srgbClr>
              </a:gs>
            </a:gsLst>
            <a:path path="circle">
              <a:fillToRect b="50%" l="50%" r="50%" t="50%"/>
            </a:path>
            <a:tileRect/>
          </a:gradFill>
          <a:ln>
            <a:noFill/>
          </a:ln>
          <a:effectLst>
            <a:outerShdw blurRad="285750" rotWithShape="0" algn="bl">
              <a:schemeClr val="lt1"/>
            </a:outerShdw>
          </a:effectLst>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Lato"/>
                <a:ea typeface="Lato"/>
                <a:cs typeface="Lato"/>
                <a:sym typeface="Lato"/>
              </a:rPr>
              <a:t>No Sharp Turns</a:t>
            </a:r>
            <a:endParaRPr b="1">
              <a:latin typeface="Lato"/>
              <a:ea typeface="Lato"/>
              <a:cs typeface="Lato"/>
              <a:sym typeface="Lato"/>
            </a:endParaRPr>
          </a:p>
        </p:txBody>
      </p:sp>
      <p:cxnSp>
        <p:nvCxnSpPr>
          <p:cNvPr id="425" name="Google Shape;425;p26"/>
          <p:cNvCxnSpPr>
            <a:stCxn id="424" idx="0"/>
          </p:cNvCxnSpPr>
          <p:nvPr/>
        </p:nvCxnSpPr>
        <p:spPr>
          <a:xfrm rot="10800000">
            <a:off x="2515800" y="2488275"/>
            <a:ext cx="600000" cy="141300"/>
          </a:xfrm>
          <a:prstGeom prst="straightConnector1">
            <a:avLst/>
          </a:prstGeom>
          <a:noFill/>
          <a:ln cap="flat" cmpd="sng" w="19050">
            <a:solidFill>
              <a:schemeClr val="dk2"/>
            </a:solidFill>
            <a:prstDash val="solid"/>
            <a:round/>
            <a:headEnd len="med" w="med" type="none"/>
            <a:tailEnd len="med" w="med" type="triangle"/>
          </a:ln>
          <a:effectLst>
            <a:outerShdw blurRad="114300" rotWithShape="0" algn="bl">
              <a:srgbClr val="000000">
                <a:alpha val="30000"/>
              </a:srgbClr>
            </a:outerShdw>
          </a:effectLst>
        </p:spPr>
      </p:cxnSp>
      <p:sp>
        <p:nvSpPr>
          <p:cNvPr id="426" name="Google Shape;426;p26"/>
          <p:cNvSpPr txBox="1"/>
          <p:nvPr/>
        </p:nvSpPr>
        <p:spPr>
          <a:xfrm>
            <a:off x="7218600" y="2088075"/>
            <a:ext cx="1957500" cy="400200"/>
          </a:xfrm>
          <a:prstGeom prst="rect">
            <a:avLst/>
          </a:prstGeom>
          <a:gradFill>
            <a:gsLst>
              <a:gs pos="0">
                <a:srgbClr val="FFFFFF">
                  <a:alpha val="76470"/>
                  <a:alpha val="59460"/>
                </a:srgbClr>
              </a:gs>
              <a:gs pos="39000">
                <a:srgbClr val="E9EDEE">
                  <a:alpha val="63529"/>
                  <a:alpha val="59460"/>
                </a:srgbClr>
              </a:gs>
              <a:gs pos="62000">
                <a:srgbClr val="FFFFFF">
                  <a:alpha val="0"/>
                  <a:alpha val="59460"/>
                </a:srgbClr>
              </a:gs>
              <a:gs pos="100000">
                <a:srgbClr val="FFFFFF">
                  <a:alpha val="0"/>
                  <a:alpha val="59460"/>
                </a:srgbClr>
              </a:gs>
            </a:gsLst>
            <a:path path="circle">
              <a:fillToRect b="50%" l="50%" r="50%" t="50%"/>
            </a:path>
            <a:tileRect/>
          </a:gra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Lato"/>
                <a:ea typeface="Lato"/>
                <a:cs typeface="Lato"/>
                <a:sym typeface="Lato"/>
              </a:rPr>
              <a:t>Use of Ramps</a:t>
            </a:r>
            <a:endParaRPr b="1">
              <a:latin typeface="Lato"/>
              <a:ea typeface="Lato"/>
              <a:cs typeface="Lato"/>
              <a:sym typeface="Lato"/>
            </a:endParaRPr>
          </a:p>
        </p:txBody>
      </p:sp>
      <p:cxnSp>
        <p:nvCxnSpPr>
          <p:cNvPr id="427" name="Google Shape;427;p26"/>
          <p:cNvCxnSpPr>
            <a:stCxn id="426" idx="2"/>
          </p:cNvCxnSpPr>
          <p:nvPr/>
        </p:nvCxnSpPr>
        <p:spPr>
          <a:xfrm>
            <a:off x="8197350" y="2488275"/>
            <a:ext cx="754800" cy="1098600"/>
          </a:xfrm>
          <a:prstGeom prst="straightConnector1">
            <a:avLst/>
          </a:prstGeom>
          <a:noFill/>
          <a:ln cap="flat" cmpd="sng" w="19050">
            <a:solidFill>
              <a:schemeClr val="dk2"/>
            </a:solidFill>
            <a:prstDash val="solid"/>
            <a:round/>
            <a:headEnd len="med" w="med" type="none"/>
            <a:tailEnd len="med" w="med" type="triangle"/>
          </a:ln>
          <a:effectLst>
            <a:outerShdw blurRad="114300" rotWithShape="0" algn="bl">
              <a:srgbClr val="000000">
                <a:alpha val="30000"/>
              </a:srgbClr>
            </a:outerShdw>
          </a:effectLst>
        </p:spPr>
      </p:cxnSp>
      <p:sp>
        <p:nvSpPr>
          <p:cNvPr id="428" name="Google Shape;428;p26"/>
          <p:cNvSpPr txBox="1"/>
          <p:nvPr/>
        </p:nvSpPr>
        <p:spPr>
          <a:xfrm>
            <a:off x="4734250" y="4226825"/>
            <a:ext cx="1474800" cy="831300"/>
          </a:xfrm>
          <a:prstGeom prst="rect">
            <a:avLst/>
          </a:prstGeom>
          <a:gradFill>
            <a:gsLst>
              <a:gs pos="0">
                <a:srgbClr val="FFFFFF">
                  <a:alpha val="76470"/>
                  <a:alpha val="59460"/>
                </a:srgbClr>
              </a:gs>
              <a:gs pos="39000">
                <a:srgbClr val="E9EDEE">
                  <a:alpha val="63529"/>
                  <a:alpha val="59460"/>
                </a:srgbClr>
              </a:gs>
              <a:gs pos="62000">
                <a:srgbClr val="FFFFFF">
                  <a:alpha val="0"/>
                  <a:alpha val="59460"/>
                </a:srgbClr>
              </a:gs>
              <a:gs pos="100000">
                <a:srgbClr val="FFFFFF">
                  <a:alpha val="0"/>
                  <a:alpha val="59460"/>
                </a:srgbClr>
              </a:gs>
            </a:gsLst>
            <a:path path="circle">
              <a:fillToRect b="50%" l="50%" r="50%" t="50%"/>
            </a:path>
            <a:tileRect/>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Lato"/>
                <a:ea typeface="Lato"/>
                <a:cs typeface="Lato"/>
                <a:sym typeface="Lato"/>
              </a:rPr>
              <a:t>Pedestals to Place Belongings </a:t>
            </a:r>
            <a:endParaRPr b="1">
              <a:latin typeface="Lato"/>
              <a:ea typeface="Lato"/>
              <a:cs typeface="Lato"/>
              <a:sym typeface="Lato"/>
            </a:endParaRPr>
          </a:p>
        </p:txBody>
      </p:sp>
      <p:cxnSp>
        <p:nvCxnSpPr>
          <p:cNvPr id="429" name="Google Shape;429;p26"/>
          <p:cNvCxnSpPr>
            <a:stCxn id="428" idx="1"/>
          </p:cNvCxnSpPr>
          <p:nvPr/>
        </p:nvCxnSpPr>
        <p:spPr>
          <a:xfrm rot="10800000">
            <a:off x="4016350" y="3286475"/>
            <a:ext cx="717900" cy="1356000"/>
          </a:xfrm>
          <a:prstGeom prst="straightConnector1">
            <a:avLst/>
          </a:prstGeom>
          <a:noFill/>
          <a:ln cap="flat" cmpd="sng" w="19050">
            <a:solidFill>
              <a:schemeClr val="dk2"/>
            </a:solidFill>
            <a:prstDash val="solid"/>
            <a:round/>
            <a:headEnd len="med" w="med" type="none"/>
            <a:tailEnd len="med" w="med" type="triangle"/>
          </a:ln>
          <a:effectLst>
            <a:outerShdw blurRad="114300" rotWithShape="0" algn="bl">
              <a:srgbClr val="000000">
                <a:alpha val="30000"/>
              </a:srgbClr>
            </a:outerShdw>
          </a:effectLst>
        </p:spPr>
      </p:cxnSp>
      <p:sp>
        <p:nvSpPr>
          <p:cNvPr id="430" name="Google Shape;430;p2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31" name="Google Shape;431;p26"/>
          <p:cNvSpPr txBox="1"/>
          <p:nvPr/>
        </p:nvSpPr>
        <p:spPr>
          <a:xfrm>
            <a:off x="118500" y="4837625"/>
            <a:ext cx="2397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Lato"/>
                <a:ea typeface="Lato"/>
                <a:cs typeface="Lato"/>
                <a:sym typeface="Lato"/>
              </a:rPr>
              <a:t>Photo by </a:t>
            </a:r>
            <a:r>
              <a:rPr lang="en" sz="1000" u="sng">
                <a:solidFill>
                  <a:schemeClr val="hlink"/>
                </a:solidFill>
                <a:latin typeface="Lato"/>
                <a:ea typeface="Lato"/>
                <a:cs typeface="Lato"/>
                <a:sym typeface="Lato"/>
                <a:hlinkClick r:id="rId5"/>
              </a:rPr>
              <a:t>SEGD</a:t>
            </a:r>
            <a:endParaRPr sz="1000">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pic>
        <p:nvPicPr>
          <p:cNvPr id="436" name="Google Shape;436;p27"/>
          <p:cNvPicPr preferRelativeResize="0"/>
          <p:nvPr/>
        </p:nvPicPr>
        <p:blipFill>
          <a:blip r:embed="rId3">
            <a:alphaModFix/>
          </a:blip>
          <a:stretch>
            <a:fillRect/>
          </a:stretch>
        </p:blipFill>
        <p:spPr>
          <a:xfrm>
            <a:off x="0" y="0"/>
            <a:ext cx="9144003" cy="5143501"/>
          </a:xfrm>
          <a:prstGeom prst="rect">
            <a:avLst/>
          </a:prstGeom>
          <a:noFill/>
          <a:ln>
            <a:noFill/>
          </a:ln>
        </p:spPr>
      </p:pic>
      <p:sp>
        <p:nvSpPr>
          <p:cNvPr id="437" name="Google Shape;437;p27"/>
          <p:cNvSpPr/>
          <p:nvPr/>
        </p:nvSpPr>
        <p:spPr>
          <a:xfrm>
            <a:off x="0" y="0"/>
            <a:ext cx="9144000" cy="5143500"/>
          </a:xfrm>
          <a:prstGeom prst="rect">
            <a:avLst/>
          </a:prstGeom>
          <a:solidFill>
            <a:srgbClr val="E9EDEE">
              <a:alpha val="20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7"/>
          <p:cNvSpPr txBox="1"/>
          <p:nvPr/>
        </p:nvSpPr>
        <p:spPr>
          <a:xfrm>
            <a:off x="-9325" y="1949925"/>
            <a:ext cx="2516700" cy="10314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u="sng">
                <a:solidFill>
                  <a:srgbClr val="111111"/>
                </a:solidFill>
                <a:latin typeface="Lato"/>
                <a:ea typeface="Lato"/>
                <a:cs typeface="Lato"/>
                <a:sym typeface="Lato"/>
              </a:rPr>
              <a:t>Kulture City: </a:t>
            </a:r>
            <a:endParaRPr b="1" sz="2000" u="sng">
              <a:solidFill>
                <a:srgbClr val="111111"/>
              </a:solidFill>
              <a:latin typeface="Lato"/>
              <a:ea typeface="Lato"/>
              <a:cs typeface="Lato"/>
              <a:sym typeface="Lato"/>
            </a:endParaRPr>
          </a:p>
          <a:p>
            <a:pPr indent="0" lvl="0" marL="0" rtl="0" algn="l">
              <a:spcBef>
                <a:spcPts val="0"/>
              </a:spcBef>
              <a:spcAft>
                <a:spcPts val="0"/>
              </a:spcAft>
              <a:buNone/>
            </a:pPr>
            <a:r>
              <a:rPr b="1" lang="en" sz="2000" u="sng">
                <a:solidFill>
                  <a:srgbClr val="111111"/>
                </a:solidFill>
                <a:latin typeface="Lato"/>
                <a:ea typeface="Lato"/>
                <a:cs typeface="Lato"/>
                <a:sym typeface="Lato"/>
              </a:rPr>
              <a:t>3M Sensory Room</a:t>
            </a:r>
            <a:endParaRPr b="1" sz="2000" u="sng">
              <a:solidFill>
                <a:srgbClr val="111111"/>
              </a:solidFill>
              <a:latin typeface="Lato"/>
              <a:ea typeface="Lato"/>
              <a:cs typeface="Lato"/>
              <a:sym typeface="Lato"/>
            </a:endParaRPr>
          </a:p>
          <a:p>
            <a:pPr indent="0" lvl="0" marL="0" rtl="0" algn="l">
              <a:spcBef>
                <a:spcPts val="0"/>
              </a:spcBef>
              <a:spcAft>
                <a:spcPts val="0"/>
              </a:spcAft>
              <a:buNone/>
            </a:pPr>
            <a:r>
              <a:rPr b="1" lang="en" sz="1500">
                <a:solidFill>
                  <a:srgbClr val="111111"/>
                </a:solidFill>
                <a:latin typeface="Lato"/>
                <a:ea typeface="Lato"/>
                <a:cs typeface="Lato"/>
                <a:sym typeface="Lato"/>
              </a:rPr>
              <a:t>Minneapolis</a:t>
            </a:r>
            <a:endParaRPr>
              <a:solidFill>
                <a:srgbClr val="111111"/>
              </a:solidFill>
              <a:latin typeface="Lato"/>
              <a:ea typeface="Lato"/>
              <a:cs typeface="Lato"/>
              <a:sym typeface="Lato"/>
            </a:endParaRPr>
          </a:p>
        </p:txBody>
      </p:sp>
      <p:sp>
        <p:nvSpPr>
          <p:cNvPr id="439" name="Google Shape;439;p27"/>
          <p:cNvSpPr txBox="1"/>
          <p:nvPr/>
        </p:nvSpPr>
        <p:spPr>
          <a:xfrm>
            <a:off x="3311750" y="330683"/>
            <a:ext cx="1749300" cy="831300"/>
          </a:xfrm>
          <a:prstGeom prst="rect">
            <a:avLst/>
          </a:prstGeom>
          <a:gradFill>
            <a:gsLst>
              <a:gs pos="0">
                <a:srgbClr val="FFFFFF">
                  <a:alpha val="76470"/>
                </a:srgbClr>
              </a:gs>
              <a:gs pos="39000">
                <a:srgbClr val="E9EDEE">
                  <a:alpha val="63529"/>
                </a:srgbClr>
              </a:gs>
              <a:gs pos="62000">
                <a:srgbClr val="FFFFFF">
                  <a:alpha val="0"/>
                </a:srgbClr>
              </a:gs>
              <a:gs pos="100000">
                <a:srgbClr val="FFFFFF">
                  <a:alpha val="0"/>
                </a:srgbClr>
              </a:gs>
            </a:gsLst>
            <a:path path="circle">
              <a:fillToRect b="50%" l="50%" r="50%" t="50%"/>
            </a:path>
            <a:tileRect/>
          </a:gra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Lato"/>
                <a:ea typeface="Lato"/>
                <a:cs typeface="Lato"/>
                <a:sym typeface="Lato"/>
              </a:rPr>
              <a:t>Sensory Engagement Activities</a:t>
            </a:r>
            <a:endParaRPr b="1">
              <a:latin typeface="Lato"/>
              <a:ea typeface="Lato"/>
              <a:cs typeface="Lato"/>
              <a:sym typeface="Lato"/>
            </a:endParaRPr>
          </a:p>
        </p:txBody>
      </p:sp>
      <p:cxnSp>
        <p:nvCxnSpPr>
          <p:cNvPr id="440" name="Google Shape;440;p27"/>
          <p:cNvCxnSpPr>
            <a:stCxn id="439" idx="2"/>
          </p:cNvCxnSpPr>
          <p:nvPr/>
        </p:nvCxnSpPr>
        <p:spPr>
          <a:xfrm flipH="1">
            <a:off x="4043600" y="1161983"/>
            <a:ext cx="142800" cy="1138500"/>
          </a:xfrm>
          <a:prstGeom prst="straightConnector1">
            <a:avLst/>
          </a:prstGeom>
          <a:noFill/>
          <a:ln cap="flat" cmpd="sng" w="19050">
            <a:solidFill>
              <a:schemeClr val="dk2"/>
            </a:solidFill>
            <a:prstDash val="solid"/>
            <a:round/>
            <a:headEnd len="med" w="med" type="none"/>
            <a:tailEnd len="med" w="med" type="triangle"/>
          </a:ln>
          <a:effectLst>
            <a:outerShdw blurRad="142875" rotWithShape="0" algn="bl">
              <a:srgbClr val="000000">
                <a:alpha val="30000"/>
              </a:srgbClr>
            </a:outerShdw>
          </a:effectLst>
        </p:spPr>
      </p:cxnSp>
      <p:cxnSp>
        <p:nvCxnSpPr>
          <p:cNvPr id="441" name="Google Shape;441;p27"/>
          <p:cNvCxnSpPr/>
          <p:nvPr/>
        </p:nvCxnSpPr>
        <p:spPr>
          <a:xfrm flipH="1">
            <a:off x="3046900" y="1069525"/>
            <a:ext cx="629100" cy="2257200"/>
          </a:xfrm>
          <a:prstGeom prst="straightConnector1">
            <a:avLst/>
          </a:prstGeom>
          <a:noFill/>
          <a:ln cap="flat" cmpd="sng" w="19050">
            <a:solidFill>
              <a:schemeClr val="dk2"/>
            </a:solidFill>
            <a:prstDash val="solid"/>
            <a:round/>
            <a:headEnd len="med" w="med" type="none"/>
            <a:tailEnd len="med" w="med" type="triangle"/>
          </a:ln>
          <a:effectLst>
            <a:outerShdw blurRad="142875" rotWithShape="0" algn="bl">
              <a:srgbClr val="000000">
                <a:alpha val="30000"/>
              </a:srgbClr>
            </a:outerShdw>
          </a:effectLst>
        </p:spPr>
      </p:cxnSp>
      <p:sp>
        <p:nvSpPr>
          <p:cNvPr id="442" name="Google Shape;442;p27"/>
          <p:cNvSpPr txBox="1"/>
          <p:nvPr/>
        </p:nvSpPr>
        <p:spPr>
          <a:xfrm>
            <a:off x="4618475" y="3130525"/>
            <a:ext cx="1749300" cy="615600"/>
          </a:xfrm>
          <a:prstGeom prst="rect">
            <a:avLst/>
          </a:prstGeom>
          <a:gradFill>
            <a:gsLst>
              <a:gs pos="0">
                <a:srgbClr val="FFFFFF">
                  <a:alpha val="76470"/>
                </a:srgbClr>
              </a:gs>
              <a:gs pos="39000">
                <a:srgbClr val="E9EDEE">
                  <a:alpha val="63529"/>
                </a:srgbClr>
              </a:gs>
              <a:gs pos="62000">
                <a:srgbClr val="FFFFFF">
                  <a:alpha val="0"/>
                </a:srgbClr>
              </a:gs>
              <a:gs pos="100000">
                <a:srgbClr val="FFFFFF">
                  <a:alpha val="0"/>
                </a:srgbClr>
              </a:gs>
            </a:gsLst>
            <a:path path="circle">
              <a:fillToRect b="50%" l="50%" r="50%" t="50%"/>
            </a:path>
            <a:tileRect/>
          </a:gra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Lato"/>
                <a:ea typeface="Lato"/>
                <a:cs typeface="Lato"/>
                <a:sym typeface="Lato"/>
              </a:rPr>
              <a:t>Warm and Soft Space</a:t>
            </a:r>
            <a:endParaRPr b="1">
              <a:latin typeface="Lato"/>
              <a:ea typeface="Lato"/>
              <a:cs typeface="Lato"/>
              <a:sym typeface="Lato"/>
            </a:endParaRPr>
          </a:p>
        </p:txBody>
      </p:sp>
      <p:sp>
        <p:nvSpPr>
          <p:cNvPr id="443" name="Google Shape;443;p27"/>
          <p:cNvSpPr txBox="1"/>
          <p:nvPr/>
        </p:nvSpPr>
        <p:spPr>
          <a:xfrm>
            <a:off x="4329000" y="4200575"/>
            <a:ext cx="1387200" cy="831300"/>
          </a:xfrm>
          <a:prstGeom prst="rect">
            <a:avLst/>
          </a:prstGeom>
          <a:gradFill>
            <a:gsLst>
              <a:gs pos="0">
                <a:srgbClr val="FFFFFF">
                  <a:alpha val="76470"/>
                </a:srgbClr>
              </a:gs>
              <a:gs pos="39000">
                <a:srgbClr val="E9EDEE">
                  <a:alpha val="63529"/>
                </a:srgbClr>
              </a:gs>
              <a:gs pos="62000">
                <a:srgbClr val="FFFFFF">
                  <a:alpha val="0"/>
                </a:srgbClr>
              </a:gs>
              <a:gs pos="100000">
                <a:srgbClr val="FFFFFF">
                  <a:alpha val="0"/>
                </a:srgbClr>
              </a:gs>
            </a:gsLst>
            <a:path path="circle">
              <a:fillToRect b="50%" l="50%" r="50%" t="50%"/>
            </a:path>
            <a:tileRect/>
          </a:gra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Lato"/>
                <a:ea typeface="Lato"/>
                <a:cs typeface="Lato"/>
                <a:sym typeface="Lato"/>
              </a:rPr>
              <a:t>Low to the Ground Seating</a:t>
            </a:r>
            <a:endParaRPr b="1">
              <a:latin typeface="Lato"/>
              <a:ea typeface="Lato"/>
              <a:cs typeface="Lato"/>
              <a:sym typeface="Lato"/>
            </a:endParaRPr>
          </a:p>
        </p:txBody>
      </p:sp>
      <p:cxnSp>
        <p:nvCxnSpPr>
          <p:cNvPr id="444" name="Google Shape;444;p27"/>
          <p:cNvCxnSpPr/>
          <p:nvPr/>
        </p:nvCxnSpPr>
        <p:spPr>
          <a:xfrm flipH="1" rot="10800000">
            <a:off x="5486000" y="4668725"/>
            <a:ext cx="496200" cy="153600"/>
          </a:xfrm>
          <a:prstGeom prst="straightConnector1">
            <a:avLst/>
          </a:prstGeom>
          <a:noFill/>
          <a:ln cap="flat" cmpd="sng" w="19050">
            <a:solidFill>
              <a:schemeClr val="dk2"/>
            </a:solidFill>
            <a:prstDash val="solid"/>
            <a:round/>
            <a:headEnd len="med" w="med" type="none"/>
            <a:tailEnd len="med" w="med" type="triangle"/>
          </a:ln>
          <a:effectLst>
            <a:outerShdw blurRad="142875" rotWithShape="0" algn="bl">
              <a:srgbClr val="000000">
                <a:alpha val="30000"/>
              </a:srgbClr>
            </a:outerShdw>
          </a:effectLst>
        </p:spPr>
      </p:cxnSp>
      <p:cxnSp>
        <p:nvCxnSpPr>
          <p:cNvPr id="445" name="Google Shape;445;p27"/>
          <p:cNvCxnSpPr/>
          <p:nvPr/>
        </p:nvCxnSpPr>
        <p:spPr>
          <a:xfrm rot="10800000">
            <a:off x="4381775" y="4459025"/>
            <a:ext cx="209700" cy="314400"/>
          </a:xfrm>
          <a:prstGeom prst="straightConnector1">
            <a:avLst/>
          </a:prstGeom>
          <a:noFill/>
          <a:ln cap="flat" cmpd="sng" w="19050">
            <a:solidFill>
              <a:schemeClr val="dk2"/>
            </a:solidFill>
            <a:prstDash val="solid"/>
            <a:round/>
            <a:headEnd len="med" w="med" type="none"/>
            <a:tailEnd len="med" w="med" type="triangle"/>
          </a:ln>
          <a:effectLst>
            <a:outerShdw blurRad="142875" rotWithShape="0" algn="bl">
              <a:srgbClr val="000000">
                <a:alpha val="30000"/>
              </a:srgbClr>
            </a:outerShdw>
          </a:effectLst>
        </p:spPr>
      </p:cxnSp>
      <p:cxnSp>
        <p:nvCxnSpPr>
          <p:cNvPr id="446" name="Google Shape;446;p27"/>
          <p:cNvCxnSpPr/>
          <p:nvPr/>
        </p:nvCxnSpPr>
        <p:spPr>
          <a:xfrm flipH="1" rot="10800000">
            <a:off x="6024875" y="2949575"/>
            <a:ext cx="495300" cy="194400"/>
          </a:xfrm>
          <a:prstGeom prst="straightConnector1">
            <a:avLst/>
          </a:prstGeom>
          <a:noFill/>
          <a:ln cap="flat" cmpd="sng" w="19050">
            <a:solidFill>
              <a:schemeClr val="dk2"/>
            </a:solidFill>
            <a:prstDash val="solid"/>
            <a:round/>
            <a:headEnd len="med" w="med" type="none"/>
            <a:tailEnd len="med" w="med" type="triangle"/>
          </a:ln>
          <a:effectLst>
            <a:outerShdw blurRad="142875" rotWithShape="0" algn="bl">
              <a:srgbClr val="000000">
                <a:alpha val="30000"/>
              </a:srgbClr>
            </a:outerShdw>
          </a:effectLst>
        </p:spPr>
      </p:cxnSp>
      <p:cxnSp>
        <p:nvCxnSpPr>
          <p:cNvPr id="447" name="Google Shape;447;p27"/>
          <p:cNvCxnSpPr/>
          <p:nvPr/>
        </p:nvCxnSpPr>
        <p:spPr>
          <a:xfrm>
            <a:off x="5213450" y="3746125"/>
            <a:ext cx="55800" cy="223500"/>
          </a:xfrm>
          <a:prstGeom prst="straightConnector1">
            <a:avLst/>
          </a:prstGeom>
          <a:noFill/>
          <a:ln cap="flat" cmpd="sng" w="19050">
            <a:solidFill>
              <a:schemeClr val="dk2"/>
            </a:solidFill>
            <a:prstDash val="solid"/>
            <a:round/>
            <a:headEnd len="med" w="med" type="none"/>
            <a:tailEnd len="med" w="med" type="triangle"/>
          </a:ln>
          <a:effectLst>
            <a:outerShdw blurRad="142875" rotWithShape="0" algn="bl">
              <a:srgbClr val="000000">
                <a:alpha val="30000"/>
              </a:srgbClr>
            </a:outerShdw>
          </a:effectLst>
        </p:spPr>
      </p:cxnSp>
      <p:sp>
        <p:nvSpPr>
          <p:cNvPr id="448" name="Google Shape;448;p2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49" name="Google Shape;449;p27"/>
          <p:cNvSpPr txBox="1"/>
          <p:nvPr/>
        </p:nvSpPr>
        <p:spPr>
          <a:xfrm>
            <a:off x="118500" y="4837625"/>
            <a:ext cx="2397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lt1"/>
                </a:solidFill>
                <a:latin typeface="Lato"/>
                <a:ea typeface="Lato"/>
                <a:cs typeface="Lato"/>
                <a:sym typeface="Lato"/>
              </a:rPr>
              <a:t>Photo by </a:t>
            </a:r>
            <a:r>
              <a:rPr lang="en" sz="1000" u="sng">
                <a:solidFill>
                  <a:schemeClr val="lt1"/>
                </a:solidFill>
                <a:latin typeface="Lato"/>
                <a:ea typeface="Lato"/>
                <a:cs typeface="Lato"/>
                <a:sym typeface="Lato"/>
                <a:hlinkClick r:id="rId4">
                  <a:extLst>
                    <a:ext uri="{A12FA001-AC4F-418D-AE19-62706E023703}">
                      <ahyp:hlinkClr val="tx"/>
                    </a:ext>
                  </a:extLst>
                </a:hlinkClick>
              </a:rPr>
              <a:t>The Vikings</a:t>
            </a:r>
            <a:endParaRPr sz="1000">
              <a:solidFill>
                <a:schemeClr val="lt1"/>
              </a:solidFill>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pic>
        <p:nvPicPr>
          <p:cNvPr id="454" name="Google Shape;454;p28"/>
          <p:cNvPicPr preferRelativeResize="0"/>
          <p:nvPr/>
        </p:nvPicPr>
        <p:blipFill rotWithShape="1">
          <a:blip r:embed="rId3">
            <a:alphaModFix/>
          </a:blip>
          <a:srcRect b="0" l="0" r="0" t="5141"/>
          <a:stretch/>
        </p:blipFill>
        <p:spPr>
          <a:xfrm>
            <a:off x="0" y="0"/>
            <a:ext cx="9144000" cy="5143505"/>
          </a:xfrm>
          <a:prstGeom prst="rect">
            <a:avLst/>
          </a:prstGeom>
          <a:noFill/>
          <a:ln>
            <a:noFill/>
          </a:ln>
        </p:spPr>
      </p:pic>
      <p:sp>
        <p:nvSpPr>
          <p:cNvPr id="455" name="Google Shape;455;p28"/>
          <p:cNvSpPr/>
          <p:nvPr/>
        </p:nvSpPr>
        <p:spPr>
          <a:xfrm>
            <a:off x="0" y="0"/>
            <a:ext cx="9144000" cy="5143500"/>
          </a:xfrm>
          <a:prstGeom prst="rect">
            <a:avLst/>
          </a:prstGeom>
          <a:solidFill>
            <a:srgbClr val="E9EDEE">
              <a:alpha val="208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57" name="Google Shape;457;p28"/>
          <p:cNvSpPr txBox="1"/>
          <p:nvPr/>
        </p:nvSpPr>
        <p:spPr>
          <a:xfrm>
            <a:off x="6793650" y="283975"/>
            <a:ext cx="1148400" cy="831300"/>
          </a:xfrm>
          <a:prstGeom prst="rect">
            <a:avLst/>
          </a:prstGeom>
          <a:gradFill>
            <a:gsLst>
              <a:gs pos="0">
                <a:srgbClr val="FFFFFF">
                  <a:alpha val="76470"/>
                </a:srgbClr>
              </a:gs>
              <a:gs pos="39000">
                <a:srgbClr val="E9EDEE">
                  <a:alpha val="63529"/>
                </a:srgbClr>
              </a:gs>
              <a:gs pos="62000">
                <a:srgbClr val="FFFFFF">
                  <a:alpha val="0"/>
                </a:srgbClr>
              </a:gs>
              <a:gs pos="100000">
                <a:srgbClr val="FFFFFF">
                  <a:alpha val="0"/>
                </a:srgbClr>
              </a:gs>
            </a:gsLst>
            <a:path path="circle">
              <a:fillToRect b="50%" l="50%" r="50%" t="50%"/>
            </a:path>
            <a:tileRect/>
          </a:gra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Lato"/>
                <a:ea typeface="Lato"/>
                <a:cs typeface="Lato"/>
                <a:sym typeface="Lato"/>
              </a:rPr>
              <a:t>Community Driven Artwork</a:t>
            </a:r>
            <a:endParaRPr b="1">
              <a:latin typeface="Lato"/>
              <a:ea typeface="Lato"/>
              <a:cs typeface="Lato"/>
              <a:sym typeface="Lato"/>
            </a:endParaRPr>
          </a:p>
        </p:txBody>
      </p:sp>
      <p:cxnSp>
        <p:nvCxnSpPr>
          <p:cNvPr id="458" name="Google Shape;458;p28"/>
          <p:cNvCxnSpPr/>
          <p:nvPr/>
        </p:nvCxnSpPr>
        <p:spPr>
          <a:xfrm flipH="1">
            <a:off x="6817150" y="1042175"/>
            <a:ext cx="172200" cy="713400"/>
          </a:xfrm>
          <a:prstGeom prst="straightConnector1">
            <a:avLst/>
          </a:prstGeom>
          <a:noFill/>
          <a:ln cap="flat" cmpd="sng" w="28575">
            <a:solidFill>
              <a:schemeClr val="dk2"/>
            </a:solidFill>
            <a:prstDash val="solid"/>
            <a:round/>
            <a:headEnd len="med" w="med" type="none"/>
            <a:tailEnd len="med" w="med" type="triangle"/>
          </a:ln>
          <a:effectLst>
            <a:outerShdw blurRad="142875" rotWithShape="0" algn="bl">
              <a:srgbClr val="000000">
                <a:alpha val="30000"/>
              </a:srgbClr>
            </a:outerShdw>
          </a:effectLst>
        </p:spPr>
      </p:cxnSp>
      <p:sp>
        <p:nvSpPr>
          <p:cNvPr id="459" name="Google Shape;459;p28"/>
          <p:cNvSpPr txBox="1"/>
          <p:nvPr/>
        </p:nvSpPr>
        <p:spPr>
          <a:xfrm>
            <a:off x="399775" y="3381400"/>
            <a:ext cx="1470600" cy="615600"/>
          </a:xfrm>
          <a:prstGeom prst="rect">
            <a:avLst/>
          </a:prstGeom>
          <a:gradFill>
            <a:gsLst>
              <a:gs pos="0">
                <a:srgbClr val="FFFFFF">
                  <a:alpha val="76470"/>
                </a:srgbClr>
              </a:gs>
              <a:gs pos="39000">
                <a:srgbClr val="E9EDEE">
                  <a:alpha val="63529"/>
                </a:srgbClr>
              </a:gs>
              <a:gs pos="62000">
                <a:srgbClr val="FFFFFF">
                  <a:alpha val="0"/>
                </a:srgbClr>
              </a:gs>
              <a:gs pos="100000">
                <a:srgbClr val="FFFFFF">
                  <a:alpha val="0"/>
                </a:srgbClr>
              </a:gs>
            </a:gsLst>
            <a:path path="circle">
              <a:fillToRect b="50%" l="50%" r="50%" t="50%"/>
            </a:path>
            <a:tileRect/>
          </a:gra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Lato"/>
                <a:ea typeface="Lato"/>
                <a:cs typeface="Lato"/>
                <a:sym typeface="Lato"/>
              </a:rPr>
              <a:t>Open Seating Design</a:t>
            </a:r>
            <a:endParaRPr b="1">
              <a:latin typeface="Lato"/>
              <a:ea typeface="Lato"/>
              <a:cs typeface="Lato"/>
              <a:sym typeface="Lato"/>
            </a:endParaRPr>
          </a:p>
        </p:txBody>
      </p:sp>
      <p:cxnSp>
        <p:nvCxnSpPr>
          <p:cNvPr id="460" name="Google Shape;460;p28"/>
          <p:cNvCxnSpPr/>
          <p:nvPr/>
        </p:nvCxnSpPr>
        <p:spPr>
          <a:xfrm>
            <a:off x="1722800" y="3864125"/>
            <a:ext cx="869700" cy="566100"/>
          </a:xfrm>
          <a:prstGeom prst="straightConnector1">
            <a:avLst/>
          </a:prstGeom>
          <a:noFill/>
          <a:ln cap="flat" cmpd="sng" w="28575">
            <a:solidFill>
              <a:schemeClr val="dk2"/>
            </a:solidFill>
            <a:prstDash val="solid"/>
            <a:round/>
            <a:headEnd len="med" w="med" type="none"/>
            <a:tailEnd len="med" w="med" type="triangle"/>
          </a:ln>
          <a:effectLst>
            <a:outerShdw blurRad="142875" rotWithShape="0" algn="bl">
              <a:srgbClr val="000000">
                <a:alpha val="30000"/>
              </a:srgbClr>
            </a:outerShdw>
          </a:effectLst>
        </p:spPr>
      </p:cxnSp>
      <p:sp>
        <p:nvSpPr>
          <p:cNvPr id="461" name="Google Shape;461;p28"/>
          <p:cNvSpPr txBox="1"/>
          <p:nvPr/>
        </p:nvSpPr>
        <p:spPr>
          <a:xfrm>
            <a:off x="1036175" y="1966975"/>
            <a:ext cx="1470600" cy="831300"/>
          </a:xfrm>
          <a:prstGeom prst="rect">
            <a:avLst/>
          </a:prstGeom>
          <a:gradFill>
            <a:gsLst>
              <a:gs pos="0">
                <a:srgbClr val="FFFFFF">
                  <a:alpha val="76470"/>
                </a:srgbClr>
              </a:gs>
              <a:gs pos="39000">
                <a:srgbClr val="E9EDEE">
                  <a:alpha val="63529"/>
                </a:srgbClr>
              </a:gs>
              <a:gs pos="62000">
                <a:srgbClr val="FFFFFF">
                  <a:alpha val="0"/>
                </a:srgbClr>
              </a:gs>
              <a:gs pos="100000">
                <a:srgbClr val="FFFFFF">
                  <a:alpha val="0"/>
                </a:srgbClr>
              </a:gs>
            </a:gsLst>
            <a:path path="circle">
              <a:fillToRect b="50%" l="50%" r="50%" t="50%"/>
            </a:path>
            <a:tileRect/>
          </a:gra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Lato"/>
                <a:ea typeface="Lato"/>
                <a:cs typeface="Lato"/>
                <a:sym typeface="Lato"/>
              </a:rPr>
              <a:t>Community Engagement Opportunities</a:t>
            </a:r>
            <a:endParaRPr b="1">
              <a:latin typeface="Lato"/>
              <a:ea typeface="Lato"/>
              <a:cs typeface="Lato"/>
              <a:sym typeface="Lato"/>
            </a:endParaRPr>
          </a:p>
        </p:txBody>
      </p:sp>
      <p:cxnSp>
        <p:nvCxnSpPr>
          <p:cNvPr id="462" name="Google Shape;462;p28"/>
          <p:cNvCxnSpPr>
            <a:stCxn id="461" idx="3"/>
          </p:cNvCxnSpPr>
          <p:nvPr/>
        </p:nvCxnSpPr>
        <p:spPr>
          <a:xfrm flipH="1" rot="10800000">
            <a:off x="2506775" y="2322025"/>
            <a:ext cx="323400" cy="60600"/>
          </a:xfrm>
          <a:prstGeom prst="straightConnector1">
            <a:avLst/>
          </a:prstGeom>
          <a:noFill/>
          <a:ln cap="flat" cmpd="sng" w="28575">
            <a:solidFill>
              <a:schemeClr val="dk2"/>
            </a:solidFill>
            <a:prstDash val="solid"/>
            <a:round/>
            <a:headEnd len="med" w="med" type="none"/>
            <a:tailEnd len="med" w="med" type="triangle"/>
          </a:ln>
          <a:effectLst>
            <a:outerShdw blurRad="142875" rotWithShape="0" algn="bl">
              <a:srgbClr val="000000">
                <a:alpha val="30000"/>
              </a:srgbClr>
            </a:outerShdw>
          </a:effectLst>
        </p:spPr>
      </p:cxnSp>
      <p:sp>
        <p:nvSpPr>
          <p:cNvPr id="463" name="Google Shape;463;p28"/>
          <p:cNvSpPr txBox="1"/>
          <p:nvPr/>
        </p:nvSpPr>
        <p:spPr>
          <a:xfrm>
            <a:off x="7155875" y="3697850"/>
            <a:ext cx="1572600" cy="615600"/>
          </a:xfrm>
          <a:prstGeom prst="rect">
            <a:avLst/>
          </a:prstGeom>
          <a:gradFill>
            <a:gsLst>
              <a:gs pos="0">
                <a:srgbClr val="FFFFFF">
                  <a:alpha val="76470"/>
                </a:srgbClr>
              </a:gs>
              <a:gs pos="39000">
                <a:srgbClr val="E9EDEE">
                  <a:alpha val="63529"/>
                </a:srgbClr>
              </a:gs>
              <a:gs pos="62000">
                <a:srgbClr val="FFFFFF">
                  <a:alpha val="0"/>
                </a:srgbClr>
              </a:gs>
              <a:gs pos="100000">
                <a:srgbClr val="FFFFFF">
                  <a:alpha val="0"/>
                </a:srgbClr>
              </a:gs>
            </a:gsLst>
            <a:path path="circle">
              <a:fillToRect b="50%" l="50%" r="50%" t="50%"/>
            </a:path>
            <a:tileRect/>
          </a:gra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latin typeface="Lato"/>
                <a:ea typeface="Lato"/>
                <a:cs typeface="Lato"/>
                <a:sym typeface="Lato"/>
              </a:rPr>
              <a:t>Private and Public Spaces</a:t>
            </a:r>
            <a:endParaRPr b="1">
              <a:latin typeface="Lato"/>
              <a:ea typeface="Lato"/>
              <a:cs typeface="Lato"/>
              <a:sym typeface="Lato"/>
            </a:endParaRPr>
          </a:p>
        </p:txBody>
      </p:sp>
      <p:cxnSp>
        <p:nvCxnSpPr>
          <p:cNvPr id="464" name="Google Shape;464;p28"/>
          <p:cNvCxnSpPr>
            <a:stCxn id="463" idx="1"/>
          </p:cNvCxnSpPr>
          <p:nvPr/>
        </p:nvCxnSpPr>
        <p:spPr>
          <a:xfrm flipH="1">
            <a:off x="5586575" y="4005650"/>
            <a:ext cx="1569300" cy="13200"/>
          </a:xfrm>
          <a:prstGeom prst="straightConnector1">
            <a:avLst/>
          </a:prstGeom>
          <a:noFill/>
          <a:ln cap="flat" cmpd="sng" w="28575">
            <a:solidFill>
              <a:schemeClr val="dk2"/>
            </a:solidFill>
            <a:prstDash val="solid"/>
            <a:round/>
            <a:headEnd len="med" w="med" type="none"/>
            <a:tailEnd len="med" w="med" type="triangle"/>
          </a:ln>
          <a:effectLst>
            <a:outerShdw blurRad="142875" rotWithShape="0" algn="bl">
              <a:srgbClr val="000000">
                <a:alpha val="30000"/>
              </a:srgbClr>
            </a:outerShdw>
          </a:effectLst>
        </p:spPr>
      </p:cxnSp>
      <p:cxnSp>
        <p:nvCxnSpPr>
          <p:cNvPr id="465" name="Google Shape;465;p28"/>
          <p:cNvCxnSpPr/>
          <p:nvPr/>
        </p:nvCxnSpPr>
        <p:spPr>
          <a:xfrm>
            <a:off x="2387250" y="2666450"/>
            <a:ext cx="2297100" cy="418500"/>
          </a:xfrm>
          <a:prstGeom prst="straightConnector1">
            <a:avLst/>
          </a:prstGeom>
          <a:noFill/>
          <a:ln cap="flat" cmpd="sng" w="28575">
            <a:solidFill>
              <a:schemeClr val="dk2"/>
            </a:solidFill>
            <a:prstDash val="solid"/>
            <a:round/>
            <a:headEnd len="med" w="med" type="none"/>
            <a:tailEnd len="med" w="med" type="triangle"/>
          </a:ln>
          <a:effectLst>
            <a:outerShdw blurRad="142875" rotWithShape="0" algn="bl">
              <a:srgbClr val="000000">
                <a:alpha val="30000"/>
              </a:srgbClr>
            </a:outerShdw>
          </a:effectLst>
        </p:spPr>
      </p:cxnSp>
      <p:sp>
        <p:nvSpPr>
          <p:cNvPr id="466" name="Google Shape;466;p28"/>
          <p:cNvSpPr txBox="1"/>
          <p:nvPr/>
        </p:nvSpPr>
        <p:spPr>
          <a:xfrm>
            <a:off x="0" y="283975"/>
            <a:ext cx="2133000" cy="723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u="sng">
                <a:solidFill>
                  <a:srgbClr val="111111"/>
                </a:solidFill>
                <a:latin typeface="Lato"/>
                <a:ea typeface="Lato"/>
                <a:cs typeface="Lato"/>
                <a:sym typeface="Lato"/>
              </a:rPr>
              <a:t>Sinergia Cowork</a:t>
            </a:r>
            <a:endParaRPr b="1" sz="2000" u="sng">
              <a:solidFill>
                <a:srgbClr val="111111"/>
              </a:solidFill>
              <a:latin typeface="Lato"/>
              <a:ea typeface="Lato"/>
              <a:cs typeface="Lato"/>
              <a:sym typeface="Lato"/>
            </a:endParaRPr>
          </a:p>
          <a:p>
            <a:pPr indent="0" lvl="0" marL="0" rtl="0" algn="l">
              <a:spcBef>
                <a:spcPts val="0"/>
              </a:spcBef>
              <a:spcAft>
                <a:spcPts val="0"/>
              </a:spcAft>
              <a:buNone/>
            </a:pPr>
            <a:r>
              <a:rPr b="1" lang="en" sz="1500">
                <a:solidFill>
                  <a:srgbClr val="111111"/>
                </a:solidFill>
                <a:latin typeface="Lato"/>
                <a:ea typeface="Lato"/>
                <a:cs typeface="Lato"/>
                <a:sym typeface="Lato"/>
              </a:rPr>
              <a:t>Uruguay</a:t>
            </a:r>
            <a:endParaRPr>
              <a:solidFill>
                <a:srgbClr val="111111"/>
              </a:solidFill>
              <a:latin typeface="Lato"/>
              <a:ea typeface="Lato"/>
              <a:cs typeface="Lato"/>
              <a:sym typeface="Lato"/>
            </a:endParaRPr>
          </a:p>
        </p:txBody>
      </p:sp>
      <p:sp>
        <p:nvSpPr>
          <p:cNvPr id="467" name="Google Shape;467;p28"/>
          <p:cNvSpPr txBox="1"/>
          <p:nvPr/>
        </p:nvSpPr>
        <p:spPr>
          <a:xfrm>
            <a:off x="310575" y="4804800"/>
            <a:ext cx="2397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2"/>
                </a:solidFill>
                <a:latin typeface="Lato"/>
                <a:ea typeface="Lato"/>
                <a:cs typeface="Lato"/>
                <a:sym typeface="Lato"/>
              </a:rPr>
              <a:t>Photo by </a:t>
            </a:r>
            <a:r>
              <a:rPr lang="en" sz="1000" u="sng">
                <a:solidFill>
                  <a:schemeClr val="hlink"/>
                </a:solidFill>
                <a:latin typeface="Lato"/>
                <a:ea typeface="Lato"/>
                <a:cs typeface="Lato"/>
                <a:sym typeface="Lato"/>
                <a:hlinkClick r:id="rId4"/>
              </a:rPr>
              <a:t>ArchDaily</a:t>
            </a:r>
            <a:endParaRPr sz="1000">
              <a:solidFill>
                <a:schemeClr val="dk2"/>
              </a:solidFill>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29"/>
          <p:cNvSpPr/>
          <p:nvPr/>
        </p:nvSpPr>
        <p:spPr>
          <a:xfrm>
            <a:off x="0" y="57550"/>
            <a:ext cx="9144000" cy="869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9"/>
          <p:cNvSpPr/>
          <p:nvPr/>
        </p:nvSpPr>
        <p:spPr>
          <a:xfrm>
            <a:off x="99075" y="1114025"/>
            <a:ext cx="1911900" cy="332400"/>
          </a:xfrm>
          <a:prstGeom prst="chevron">
            <a:avLst>
              <a:gd fmla="val 50000" name="adj"/>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475" name="Google Shape;475;p29"/>
          <p:cNvGrpSpPr/>
          <p:nvPr/>
        </p:nvGrpSpPr>
        <p:grpSpPr>
          <a:xfrm>
            <a:off x="564600" y="1674949"/>
            <a:ext cx="3461100" cy="2437500"/>
            <a:chOff x="485150" y="2642374"/>
            <a:chExt cx="3461100" cy="2437500"/>
          </a:xfrm>
        </p:grpSpPr>
        <p:sp>
          <p:nvSpPr>
            <p:cNvPr id="476" name="Google Shape;476;p29"/>
            <p:cNvSpPr/>
            <p:nvPr/>
          </p:nvSpPr>
          <p:spPr>
            <a:xfrm>
              <a:off x="485150" y="2642374"/>
              <a:ext cx="3461100" cy="2437500"/>
            </a:xfrm>
            <a:prstGeom prst="rect">
              <a:avLst/>
            </a:prstGeom>
            <a:solidFill>
              <a:srgbClr val="9E9E9E">
                <a:alpha val="4637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t/>
              </a:r>
              <a:endParaRPr sz="1600">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rPr lang="en" sz="1500">
                  <a:latin typeface="Lato"/>
                  <a:ea typeface="Lato"/>
                  <a:cs typeface="Lato"/>
                  <a:sym typeface="Lato"/>
                </a:rPr>
                <a:t>What aspects of a physical space are important to consider when thinking about inclusivity?</a:t>
              </a:r>
              <a:endParaRPr sz="1700">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p:txBody>
        </p:sp>
        <p:sp>
          <p:nvSpPr>
            <p:cNvPr id="477" name="Google Shape;477;p29"/>
            <p:cNvSpPr/>
            <p:nvPr/>
          </p:nvSpPr>
          <p:spPr>
            <a:xfrm>
              <a:off x="485150" y="2642375"/>
              <a:ext cx="3461100" cy="1078500"/>
            </a:xfrm>
            <a:prstGeom prst="rect">
              <a:avLst/>
            </a:prstGeom>
            <a:solidFill>
              <a:srgbClr val="9E9E9E">
                <a:alpha val="4637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u="sng">
                  <a:latin typeface="Lato"/>
                  <a:ea typeface="Lato"/>
                  <a:cs typeface="Lato"/>
                  <a:sym typeface="Lato"/>
                </a:rPr>
                <a:t>Research Question 1</a:t>
              </a:r>
              <a:endParaRPr u="sng">
                <a:latin typeface="Lato"/>
                <a:ea typeface="Lato"/>
                <a:cs typeface="Lato"/>
                <a:sym typeface="Lato"/>
              </a:endParaRPr>
            </a:p>
          </p:txBody>
        </p:sp>
      </p:grpSp>
      <p:sp>
        <p:nvSpPr>
          <p:cNvPr id="478" name="Google Shape;478;p29"/>
          <p:cNvSpPr/>
          <p:nvPr/>
        </p:nvSpPr>
        <p:spPr>
          <a:xfrm>
            <a:off x="4965900" y="1674950"/>
            <a:ext cx="3461100" cy="2437500"/>
          </a:xfrm>
          <a:prstGeom prst="rect">
            <a:avLst/>
          </a:prstGeom>
          <a:solidFill>
            <a:srgbClr val="D0571A">
              <a:alpha val="4157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rPr lang="en" sz="1500">
                <a:latin typeface="Lato"/>
                <a:ea typeface="Lato"/>
                <a:cs typeface="Lato"/>
                <a:sym typeface="Lato"/>
              </a:rPr>
              <a:t>How do we translate the feeling of inclusivity to a physical space?</a:t>
            </a:r>
            <a:endParaRPr sz="1500">
              <a:latin typeface="Lato"/>
              <a:ea typeface="Lato"/>
              <a:cs typeface="Lato"/>
              <a:sym typeface="Lato"/>
            </a:endParaRPr>
          </a:p>
        </p:txBody>
      </p:sp>
      <p:sp>
        <p:nvSpPr>
          <p:cNvPr id="479" name="Google Shape;479;p29"/>
          <p:cNvSpPr/>
          <p:nvPr/>
        </p:nvSpPr>
        <p:spPr>
          <a:xfrm>
            <a:off x="4965900" y="1674950"/>
            <a:ext cx="3461100" cy="1078500"/>
          </a:xfrm>
          <a:prstGeom prst="rect">
            <a:avLst/>
          </a:prstGeom>
          <a:solidFill>
            <a:srgbClr val="D0571A">
              <a:alpha val="4157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u="sng">
                <a:latin typeface="Lato"/>
                <a:ea typeface="Lato"/>
                <a:cs typeface="Lato"/>
                <a:sym typeface="Lato"/>
              </a:rPr>
              <a:t>Research Question 2</a:t>
            </a:r>
            <a:endParaRPr u="sng">
              <a:latin typeface="Lato"/>
              <a:ea typeface="Lato"/>
              <a:cs typeface="Lato"/>
              <a:sym typeface="Lato"/>
            </a:endParaRPr>
          </a:p>
        </p:txBody>
      </p:sp>
      <p:sp>
        <p:nvSpPr>
          <p:cNvPr id="480" name="Google Shape;480;p29"/>
          <p:cNvSpPr/>
          <p:nvPr/>
        </p:nvSpPr>
        <p:spPr>
          <a:xfrm>
            <a:off x="584575" y="4826350"/>
            <a:ext cx="2158800" cy="240600"/>
          </a:xfrm>
          <a:prstGeom prst="chevron">
            <a:avLst>
              <a:gd fmla="val 58529" name="adj"/>
            </a:avLst>
          </a:prstGeom>
          <a:solidFill>
            <a:srgbClr val="8ACBC2"/>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Background</a:t>
            </a:r>
            <a:endParaRPr/>
          </a:p>
        </p:txBody>
      </p:sp>
      <p:sp>
        <p:nvSpPr>
          <p:cNvPr id="481" name="Google Shape;481;p29"/>
          <p:cNvSpPr/>
          <p:nvPr/>
        </p:nvSpPr>
        <p:spPr>
          <a:xfrm>
            <a:off x="2601550" y="4826350"/>
            <a:ext cx="1730100" cy="240600"/>
          </a:xfrm>
          <a:prstGeom prst="chevron">
            <a:avLst>
              <a:gd fmla="val 58529" name="adj"/>
            </a:avLst>
          </a:prstGeom>
          <a:solidFill>
            <a:srgbClr val="8ACBC2"/>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Methodology</a:t>
            </a:r>
            <a:endParaRPr/>
          </a:p>
        </p:txBody>
      </p:sp>
      <p:sp>
        <p:nvSpPr>
          <p:cNvPr id="482" name="Google Shape;482;p29"/>
          <p:cNvSpPr/>
          <p:nvPr/>
        </p:nvSpPr>
        <p:spPr>
          <a:xfrm>
            <a:off x="4186297" y="4826350"/>
            <a:ext cx="1850400" cy="240600"/>
          </a:xfrm>
          <a:prstGeom prst="chevron">
            <a:avLst>
              <a:gd fmla="val 58529" name="adj"/>
            </a:avLst>
          </a:prstGeom>
          <a:solidFill>
            <a:srgbClr val="D0571A">
              <a:alpha val="72930"/>
            </a:srgbClr>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Findings</a:t>
            </a:r>
            <a:endParaRPr/>
          </a:p>
        </p:txBody>
      </p:sp>
      <p:sp>
        <p:nvSpPr>
          <p:cNvPr id="483" name="Google Shape;483;p29"/>
          <p:cNvSpPr/>
          <p:nvPr/>
        </p:nvSpPr>
        <p:spPr>
          <a:xfrm>
            <a:off x="5816091" y="4826350"/>
            <a:ext cx="2763300" cy="240600"/>
          </a:xfrm>
          <a:prstGeom prst="chevron">
            <a:avLst>
              <a:gd fmla="val 58529" name="adj"/>
            </a:avLst>
          </a:prstGeom>
          <a:solidFill>
            <a:srgbClr val="8ACBC2"/>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Recommendations</a:t>
            </a:r>
            <a:endParaRPr/>
          </a:p>
        </p:txBody>
      </p:sp>
      <p:sp>
        <p:nvSpPr>
          <p:cNvPr id="484" name="Google Shape;484;p29"/>
          <p:cNvSpPr txBox="1"/>
          <p:nvPr>
            <p:ph type="ctrTitle"/>
          </p:nvPr>
        </p:nvSpPr>
        <p:spPr>
          <a:xfrm>
            <a:off x="3115800" y="221500"/>
            <a:ext cx="2912400" cy="541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Notre Recherche</a:t>
            </a:r>
            <a:endParaRPr sz="24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30"/>
          <p:cNvSpPr txBox="1"/>
          <p:nvPr>
            <p:ph idx="4294967295" type="title"/>
          </p:nvPr>
        </p:nvSpPr>
        <p:spPr>
          <a:xfrm>
            <a:off x="704975" y="83300"/>
            <a:ext cx="7688400" cy="654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1840"/>
              <a:t>Processus de conception du lycée de South High</a:t>
            </a:r>
            <a:endParaRPr sz="1840"/>
          </a:p>
          <a:p>
            <a:pPr indent="0" lvl="0" marL="0" rtl="0" algn="ctr">
              <a:spcBef>
                <a:spcPts val="0"/>
              </a:spcBef>
              <a:spcAft>
                <a:spcPts val="0"/>
              </a:spcAft>
              <a:buSzPts val="990"/>
              <a:buNone/>
            </a:pPr>
            <a:r>
              <a:rPr lang="en" sz="1440"/>
              <a:t>South High Student Design Process</a:t>
            </a:r>
            <a:endParaRPr sz="1440"/>
          </a:p>
        </p:txBody>
      </p:sp>
      <p:sp>
        <p:nvSpPr>
          <p:cNvPr id="490" name="Google Shape;490;p3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91" name="Google Shape;491;p30"/>
          <p:cNvSpPr txBox="1"/>
          <p:nvPr/>
        </p:nvSpPr>
        <p:spPr>
          <a:xfrm>
            <a:off x="0" y="4918625"/>
            <a:ext cx="3000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9E9E9E"/>
                </a:solidFill>
              </a:rPr>
              <a:t>Photo by</a:t>
            </a:r>
            <a:r>
              <a:rPr lang="en" sz="900">
                <a:solidFill>
                  <a:srgbClr val="9E9E9E"/>
                </a:solidFill>
                <a:uFill>
                  <a:noFill/>
                </a:uFill>
                <a:hlinkClick r:id="rId3">
                  <a:extLst>
                    <a:ext uri="{A12FA001-AC4F-418D-AE19-62706E023703}">
                      <ahyp:hlinkClr val="tx"/>
                    </a:ext>
                  </a:extLst>
                </a:hlinkClick>
              </a:rPr>
              <a:t> </a:t>
            </a:r>
            <a:r>
              <a:rPr lang="en" sz="900" u="sng">
                <a:solidFill>
                  <a:srgbClr val="9E9E9E"/>
                </a:solidFill>
                <a:hlinkClick r:id="rId4">
                  <a:extLst>
                    <a:ext uri="{A12FA001-AC4F-418D-AE19-62706E023703}">
                      <ahyp:hlinkClr val="tx"/>
                    </a:ext>
                  </a:extLst>
                </a:hlinkClick>
              </a:rPr>
              <a:t>NeONBRAND</a:t>
            </a:r>
            <a:r>
              <a:rPr lang="en" sz="900">
                <a:solidFill>
                  <a:srgbClr val="9E9E9E"/>
                </a:solidFill>
              </a:rPr>
              <a:t> on</a:t>
            </a:r>
            <a:r>
              <a:rPr lang="en" sz="900">
                <a:solidFill>
                  <a:srgbClr val="9E9E9E"/>
                </a:solidFill>
                <a:uFill>
                  <a:noFill/>
                </a:uFill>
                <a:hlinkClick r:id="rId5">
                  <a:extLst>
                    <a:ext uri="{A12FA001-AC4F-418D-AE19-62706E023703}">
                      <ahyp:hlinkClr val="tx"/>
                    </a:ext>
                  </a:extLst>
                </a:hlinkClick>
              </a:rPr>
              <a:t> </a:t>
            </a:r>
            <a:r>
              <a:rPr lang="en" sz="900" u="sng">
                <a:solidFill>
                  <a:srgbClr val="9E9E9E"/>
                </a:solidFill>
                <a:hlinkClick r:id="rId6">
                  <a:extLst>
                    <a:ext uri="{A12FA001-AC4F-418D-AE19-62706E023703}">
                      <ahyp:hlinkClr val="tx"/>
                    </a:ext>
                  </a:extLst>
                </a:hlinkClick>
              </a:rPr>
              <a:t>Unsplash</a:t>
            </a:r>
            <a:r>
              <a:rPr lang="en" sz="900">
                <a:solidFill>
                  <a:srgbClr val="9E9E9E"/>
                </a:solidFill>
              </a:rPr>
              <a:t> </a:t>
            </a:r>
            <a:endParaRPr sz="900">
              <a:solidFill>
                <a:srgbClr val="9E9E9E"/>
              </a:solidFill>
            </a:endParaRPr>
          </a:p>
        </p:txBody>
      </p:sp>
      <p:sp>
        <p:nvSpPr>
          <p:cNvPr id="492" name="Google Shape;492;p30"/>
          <p:cNvSpPr txBox="1"/>
          <p:nvPr/>
        </p:nvSpPr>
        <p:spPr>
          <a:xfrm>
            <a:off x="3235750" y="4903175"/>
            <a:ext cx="3000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rgbClr val="9E9E9E"/>
                </a:solidFill>
              </a:rPr>
              <a:t>Photo by</a:t>
            </a:r>
            <a:r>
              <a:rPr lang="en" sz="900">
                <a:solidFill>
                  <a:srgbClr val="9E9E9E"/>
                </a:solidFill>
                <a:uFill>
                  <a:noFill/>
                </a:uFill>
                <a:hlinkClick r:id="rId7">
                  <a:extLst>
                    <a:ext uri="{A12FA001-AC4F-418D-AE19-62706E023703}">
                      <ahyp:hlinkClr val="tx"/>
                    </a:ext>
                  </a:extLst>
                </a:hlinkClick>
              </a:rPr>
              <a:t> </a:t>
            </a:r>
            <a:r>
              <a:rPr lang="en" sz="900" u="sng">
                <a:solidFill>
                  <a:srgbClr val="9E9E9E"/>
                </a:solidFill>
                <a:hlinkClick r:id="rId8">
                  <a:extLst>
                    <a:ext uri="{A12FA001-AC4F-418D-AE19-62706E023703}">
                      <ahyp:hlinkClr val="tx"/>
                    </a:ext>
                  </a:extLst>
                </a:hlinkClick>
              </a:rPr>
              <a:t>Ameen Fahmy</a:t>
            </a:r>
            <a:r>
              <a:rPr lang="en" sz="900">
                <a:solidFill>
                  <a:srgbClr val="9E9E9E"/>
                </a:solidFill>
              </a:rPr>
              <a:t> on</a:t>
            </a:r>
            <a:r>
              <a:rPr lang="en" sz="900">
                <a:solidFill>
                  <a:srgbClr val="9E9E9E"/>
                </a:solidFill>
                <a:uFill>
                  <a:noFill/>
                </a:uFill>
                <a:hlinkClick r:id="rId9">
                  <a:extLst>
                    <a:ext uri="{A12FA001-AC4F-418D-AE19-62706E023703}">
                      <ahyp:hlinkClr val="tx"/>
                    </a:ext>
                  </a:extLst>
                </a:hlinkClick>
              </a:rPr>
              <a:t> </a:t>
            </a:r>
            <a:r>
              <a:rPr lang="en" sz="900" u="sng">
                <a:solidFill>
                  <a:srgbClr val="9E9E9E"/>
                </a:solidFill>
                <a:hlinkClick r:id="rId10">
                  <a:extLst>
                    <a:ext uri="{A12FA001-AC4F-418D-AE19-62706E023703}">
                      <ahyp:hlinkClr val="tx"/>
                    </a:ext>
                  </a:extLst>
                </a:hlinkClick>
              </a:rPr>
              <a:t>Unsplash</a:t>
            </a:r>
            <a:r>
              <a:rPr lang="en" sz="900">
                <a:solidFill>
                  <a:srgbClr val="9E9E9E"/>
                </a:solidFill>
              </a:rPr>
              <a:t> </a:t>
            </a:r>
            <a:endParaRPr sz="900">
              <a:solidFill>
                <a:srgbClr val="9E9E9E"/>
              </a:solidFill>
            </a:endParaRPr>
          </a:p>
        </p:txBody>
      </p:sp>
      <p:pic>
        <p:nvPicPr>
          <p:cNvPr id="493" name="Google Shape;493;p30"/>
          <p:cNvPicPr preferRelativeResize="0"/>
          <p:nvPr/>
        </p:nvPicPr>
        <p:blipFill rotWithShape="1">
          <a:blip r:embed="rId11">
            <a:alphaModFix/>
          </a:blip>
          <a:srcRect b="0" l="0" r="39864" t="0"/>
          <a:stretch/>
        </p:blipFill>
        <p:spPr>
          <a:xfrm>
            <a:off x="0" y="802200"/>
            <a:ext cx="9144001" cy="4341300"/>
          </a:xfrm>
          <a:prstGeom prst="rect">
            <a:avLst/>
          </a:prstGeom>
          <a:noFill/>
          <a:ln>
            <a:noFill/>
          </a:ln>
        </p:spPr>
      </p:pic>
      <p:sp>
        <p:nvSpPr>
          <p:cNvPr id="494" name="Google Shape;494;p30"/>
          <p:cNvSpPr/>
          <p:nvPr/>
        </p:nvSpPr>
        <p:spPr>
          <a:xfrm>
            <a:off x="-22825" y="802200"/>
            <a:ext cx="9144000" cy="4341300"/>
          </a:xfrm>
          <a:prstGeom prst="rect">
            <a:avLst/>
          </a:prstGeom>
          <a:solidFill>
            <a:srgbClr val="E9EDEE">
              <a:alpha val="291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30"/>
          <p:cNvSpPr txBox="1"/>
          <p:nvPr/>
        </p:nvSpPr>
        <p:spPr>
          <a:xfrm>
            <a:off x="680700" y="3766100"/>
            <a:ext cx="3063600" cy="1249500"/>
          </a:xfrm>
          <a:prstGeom prst="rect">
            <a:avLst/>
          </a:prstGeom>
          <a:solidFill>
            <a:srgbClr val="FFFFFF">
              <a:alpha val="67300"/>
            </a:srgbClr>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500">
                <a:latin typeface="Lato"/>
                <a:ea typeface="Lato"/>
                <a:cs typeface="Lato"/>
                <a:sym typeface="Lato"/>
              </a:rPr>
              <a:t>Phase III (2020-2021)</a:t>
            </a:r>
            <a:endParaRPr b="1" sz="1200">
              <a:latin typeface="Lato"/>
              <a:ea typeface="Lato"/>
              <a:cs typeface="Lato"/>
              <a:sym typeface="Lato"/>
            </a:endParaRPr>
          </a:p>
          <a:p>
            <a:pPr indent="-304800" lvl="0" marL="457200" rtl="0" algn="l">
              <a:lnSpc>
                <a:spcPct val="115000"/>
              </a:lnSpc>
              <a:spcBef>
                <a:spcPts val="0"/>
              </a:spcBef>
              <a:spcAft>
                <a:spcPts val="0"/>
              </a:spcAft>
              <a:buSzPts val="1200"/>
              <a:buFont typeface="Lato"/>
              <a:buChar char="●"/>
            </a:pPr>
            <a:r>
              <a:rPr lang="en" sz="1200">
                <a:latin typeface="Lato"/>
                <a:ea typeface="Lato"/>
                <a:cs typeface="Lato"/>
                <a:sym typeface="Lato"/>
              </a:rPr>
              <a:t>Goal was to work with professional artists to realize students’ ideas</a:t>
            </a:r>
            <a:endParaRPr sz="1200">
              <a:latin typeface="Lato"/>
              <a:ea typeface="Lato"/>
              <a:cs typeface="Lato"/>
              <a:sym typeface="Lato"/>
            </a:endParaRPr>
          </a:p>
          <a:p>
            <a:pPr indent="-304800" lvl="0" marL="457200" rtl="0" algn="l">
              <a:lnSpc>
                <a:spcPct val="115000"/>
              </a:lnSpc>
              <a:spcBef>
                <a:spcPts val="0"/>
              </a:spcBef>
              <a:spcAft>
                <a:spcPts val="0"/>
              </a:spcAft>
              <a:buSzPts val="1200"/>
              <a:buFont typeface="Lato"/>
              <a:buChar char="●"/>
            </a:pPr>
            <a:r>
              <a:rPr lang="en" sz="1200">
                <a:latin typeface="Lato"/>
                <a:ea typeface="Lato"/>
                <a:cs typeface="Lato"/>
                <a:sym typeface="Lato"/>
              </a:rPr>
              <a:t>Full completion of the project delayed due to the pandemic</a:t>
            </a:r>
            <a:endParaRPr sz="1200">
              <a:latin typeface="Lato"/>
              <a:ea typeface="Lato"/>
              <a:cs typeface="Lato"/>
              <a:sym typeface="Lato"/>
            </a:endParaRPr>
          </a:p>
        </p:txBody>
      </p:sp>
      <p:sp>
        <p:nvSpPr>
          <p:cNvPr id="496" name="Google Shape;496;p30"/>
          <p:cNvSpPr txBox="1"/>
          <p:nvPr/>
        </p:nvSpPr>
        <p:spPr>
          <a:xfrm>
            <a:off x="680700" y="901325"/>
            <a:ext cx="3063600" cy="1198500"/>
          </a:xfrm>
          <a:prstGeom prst="rect">
            <a:avLst/>
          </a:prstGeom>
          <a:solidFill>
            <a:srgbClr val="FFFFFF">
              <a:alpha val="67300"/>
            </a:srgbClr>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latin typeface="Lato"/>
                <a:ea typeface="Lato"/>
                <a:cs typeface="Lato"/>
                <a:sym typeface="Lato"/>
              </a:rPr>
              <a:t>Phase I (2018-2019)</a:t>
            </a:r>
            <a:endParaRPr b="1" sz="1200">
              <a:latin typeface="Lato"/>
              <a:ea typeface="Lato"/>
              <a:cs typeface="Lato"/>
              <a:sym typeface="Lato"/>
            </a:endParaRPr>
          </a:p>
          <a:p>
            <a:pPr indent="-304800" lvl="0" marL="457200" rtl="0" algn="l">
              <a:lnSpc>
                <a:spcPct val="115000"/>
              </a:lnSpc>
              <a:spcBef>
                <a:spcPts val="0"/>
              </a:spcBef>
              <a:spcAft>
                <a:spcPts val="0"/>
              </a:spcAft>
              <a:buSzPts val="1200"/>
              <a:buFont typeface="Lato"/>
              <a:buChar char="●"/>
            </a:pPr>
            <a:r>
              <a:rPr lang="en" sz="1200">
                <a:latin typeface="Lato"/>
                <a:ea typeface="Lato"/>
                <a:cs typeface="Lato"/>
                <a:sym typeface="Lato"/>
              </a:rPr>
              <a:t>Students are gathered &amp; taught about design processes</a:t>
            </a:r>
            <a:endParaRPr sz="1200">
              <a:latin typeface="Lato"/>
              <a:ea typeface="Lato"/>
              <a:cs typeface="Lato"/>
              <a:sym typeface="Lato"/>
            </a:endParaRPr>
          </a:p>
          <a:p>
            <a:pPr indent="-304800" lvl="0" marL="457200" rtl="0" algn="l">
              <a:lnSpc>
                <a:spcPct val="115000"/>
              </a:lnSpc>
              <a:spcBef>
                <a:spcPts val="0"/>
              </a:spcBef>
              <a:spcAft>
                <a:spcPts val="0"/>
              </a:spcAft>
              <a:buSzPts val="1200"/>
              <a:buFont typeface="Lato"/>
              <a:buChar char="●"/>
            </a:pPr>
            <a:r>
              <a:rPr lang="en" sz="1200">
                <a:latin typeface="Lato"/>
                <a:ea typeface="Lato"/>
                <a:cs typeface="Lato"/>
                <a:sym typeface="Lato"/>
              </a:rPr>
              <a:t>Areas of the new school are identified to be designed</a:t>
            </a:r>
            <a:endParaRPr sz="1200">
              <a:latin typeface="Lato"/>
              <a:ea typeface="Lato"/>
              <a:cs typeface="Lato"/>
              <a:sym typeface="Lato"/>
            </a:endParaRPr>
          </a:p>
        </p:txBody>
      </p:sp>
      <p:sp>
        <p:nvSpPr>
          <p:cNvPr id="497" name="Google Shape;497;p30"/>
          <p:cNvSpPr txBox="1"/>
          <p:nvPr/>
        </p:nvSpPr>
        <p:spPr>
          <a:xfrm>
            <a:off x="680700" y="2219850"/>
            <a:ext cx="3063600" cy="1426200"/>
          </a:xfrm>
          <a:prstGeom prst="rect">
            <a:avLst/>
          </a:prstGeom>
          <a:solidFill>
            <a:srgbClr val="FFFFFF">
              <a:alpha val="67300"/>
            </a:srgbClr>
          </a:solid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latin typeface="Lato"/>
                <a:ea typeface="Lato"/>
                <a:cs typeface="Lato"/>
                <a:sym typeface="Lato"/>
              </a:rPr>
              <a:t>Phase II (2019-2020)</a:t>
            </a:r>
            <a:endParaRPr b="1" sz="1200">
              <a:latin typeface="Lato"/>
              <a:ea typeface="Lato"/>
              <a:cs typeface="Lato"/>
              <a:sym typeface="Lato"/>
            </a:endParaRPr>
          </a:p>
          <a:p>
            <a:pPr indent="-304800" lvl="0" marL="457200" rtl="0" algn="l">
              <a:lnSpc>
                <a:spcPct val="115000"/>
              </a:lnSpc>
              <a:spcBef>
                <a:spcPts val="0"/>
              </a:spcBef>
              <a:spcAft>
                <a:spcPts val="0"/>
              </a:spcAft>
              <a:buSzPts val="1200"/>
              <a:buFont typeface="Lato"/>
              <a:buChar char="●"/>
            </a:pPr>
            <a:r>
              <a:rPr lang="en" sz="1200">
                <a:latin typeface="Lato"/>
                <a:ea typeface="Lato"/>
                <a:cs typeface="Lato"/>
                <a:sym typeface="Lato"/>
              </a:rPr>
              <a:t>Community collaborators work with students</a:t>
            </a:r>
            <a:endParaRPr sz="1200">
              <a:latin typeface="Lato"/>
              <a:ea typeface="Lato"/>
              <a:cs typeface="Lato"/>
              <a:sym typeface="Lato"/>
            </a:endParaRPr>
          </a:p>
          <a:p>
            <a:pPr indent="-304800" lvl="0" marL="457200" rtl="0" algn="l">
              <a:lnSpc>
                <a:spcPct val="115000"/>
              </a:lnSpc>
              <a:spcBef>
                <a:spcPts val="0"/>
              </a:spcBef>
              <a:spcAft>
                <a:spcPts val="0"/>
              </a:spcAft>
              <a:buSzPts val="1200"/>
              <a:buFont typeface="Lato"/>
              <a:buChar char="●"/>
            </a:pPr>
            <a:r>
              <a:rPr lang="en" sz="1200">
                <a:latin typeface="Lato"/>
                <a:ea typeface="Lato"/>
                <a:cs typeface="Lato"/>
                <a:sym typeface="Lato"/>
              </a:rPr>
              <a:t>Ideas put forth for the new spaces</a:t>
            </a:r>
            <a:endParaRPr sz="1200">
              <a:latin typeface="Lato"/>
              <a:ea typeface="Lato"/>
              <a:cs typeface="Lato"/>
              <a:sym typeface="Lato"/>
            </a:endParaRPr>
          </a:p>
          <a:p>
            <a:pPr indent="-304800" lvl="0" marL="457200" rtl="0" algn="l">
              <a:lnSpc>
                <a:spcPct val="115000"/>
              </a:lnSpc>
              <a:spcBef>
                <a:spcPts val="0"/>
              </a:spcBef>
              <a:spcAft>
                <a:spcPts val="0"/>
              </a:spcAft>
              <a:buSzPts val="1200"/>
              <a:buFont typeface="Lato"/>
              <a:buChar char="●"/>
            </a:pPr>
            <a:r>
              <a:rPr lang="en" sz="1200">
                <a:latin typeface="Lato"/>
                <a:ea typeface="Lato"/>
                <a:cs typeface="Lato"/>
                <a:sym typeface="Lato"/>
              </a:rPr>
              <a:t>COVID-19 pandemic prevents last two community collaborations </a:t>
            </a:r>
            <a:endParaRPr sz="1200">
              <a:latin typeface="Lato"/>
              <a:ea typeface="Lato"/>
              <a:cs typeface="Lato"/>
              <a:sym typeface="Lato"/>
            </a:endParaRPr>
          </a:p>
        </p:txBody>
      </p:sp>
      <p:grpSp>
        <p:nvGrpSpPr>
          <p:cNvPr id="498" name="Google Shape;498;p30"/>
          <p:cNvGrpSpPr/>
          <p:nvPr/>
        </p:nvGrpSpPr>
        <p:grpSpPr>
          <a:xfrm>
            <a:off x="4784250" y="901318"/>
            <a:ext cx="2899800" cy="760969"/>
            <a:chOff x="4784250" y="194050"/>
            <a:chExt cx="2899800" cy="891900"/>
          </a:xfrm>
        </p:grpSpPr>
        <p:sp>
          <p:nvSpPr>
            <p:cNvPr id="499" name="Google Shape;499;p30"/>
            <p:cNvSpPr/>
            <p:nvPr/>
          </p:nvSpPr>
          <p:spPr>
            <a:xfrm>
              <a:off x="4784250" y="194050"/>
              <a:ext cx="2899800" cy="891900"/>
            </a:xfrm>
            <a:prstGeom prst="rect">
              <a:avLst/>
            </a:prstGeom>
            <a:solidFill>
              <a:srgbClr val="FBF1E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Understand mission and goals</a:t>
              </a:r>
              <a:endParaRPr>
                <a:latin typeface="Lato"/>
                <a:ea typeface="Lato"/>
                <a:cs typeface="Lato"/>
                <a:sym typeface="Lato"/>
              </a:endParaRPr>
            </a:p>
          </p:txBody>
        </p:sp>
        <p:sp>
          <p:nvSpPr>
            <p:cNvPr id="500" name="Google Shape;500;p30"/>
            <p:cNvSpPr/>
            <p:nvPr/>
          </p:nvSpPr>
          <p:spPr>
            <a:xfrm>
              <a:off x="4784250" y="194050"/>
              <a:ext cx="2899800" cy="459300"/>
            </a:xfrm>
            <a:prstGeom prst="rect">
              <a:avLst/>
            </a:prstGeom>
            <a:solidFill>
              <a:srgbClr val="F7E4D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latin typeface="Lato"/>
                  <a:ea typeface="Lato"/>
                  <a:cs typeface="Lato"/>
                  <a:sym typeface="Lato"/>
                </a:rPr>
                <a:t>Know the Organization</a:t>
              </a:r>
              <a:endParaRPr b="1" sz="1700">
                <a:latin typeface="Lato"/>
                <a:ea typeface="Lato"/>
                <a:cs typeface="Lato"/>
                <a:sym typeface="Lato"/>
              </a:endParaRPr>
            </a:p>
          </p:txBody>
        </p:sp>
      </p:grpSp>
      <p:grpSp>
        <p:nvGrpSpPr>
          <p:cNvPr id="501" name="Google Shape;501;p30"/>
          <p:cNvGrpSpPr/>
          <p:nvPr/>
        </p:nvGrpSpPr>
        <p:grpSpPr>
          <a:xfrm>
            <a:off x="4784250" y="1662287"/>
            <a:ext cx="2899800" cy="975208"/>
            <a:chOff x="4784250" y="1085950"/>
            <a:chExt cx="2899800" cy="1143000"/>
          </a:xfrm>
        </p:grpSpPr>
        <p:grpSp>
          <p:nvGrpSpPr>
            <p:cNvPr id="502" name="Google Shape;502;p30"/>
            <p:cNvGrpSpPr/>
            <p:nvPr/>
          </p:nvGrpSpPr>
          <p:grpSpPr>
            <a:xfrm>
              <a:off x="4784250" y="1337050"/>
              <a:ext cx="2899800" cy="891900"/>
              <a:chOff x="4784250" y="1337050"/>
              <a:chExt cx="2899800" cy="891900"/>
            </a:xfrm>
          </p:grpSpPr>
          <p:sp>
            <p:nvSpPr>
              <p:cNvPr id="503" name="Google Shape;503;p30"/>
              <p:cNvSpPr/>
              <p:nvPr/>
            </p:nvSpPr>
            <p:spPr>
              <a:xfrm>
                <a:off x="4784250" y="1337050"/>
                <a:ext cx="2899800" cy="891900"/>
              </a:xfrm>
              <a:prstGeom prst="rect">
                <a:avLst/>
              </a:prstGeom>
              <a:solidFill>
                <a:srgbClr val="F7E0D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Understand the user’s background</a:t>
                </a:r>
                <a:endParaRPr>
                  <a:latin typeface="Lato"/>
                  <a:ea typeface="Lato"/>
                  <a:cs typeface="Lato"/>
                  <a:sym typeface="Lato"/>
                </a:endParaRPr>
              </a:p>
            </p:txBody>
          </p:sp>
          <p:sp>
            <p:nvSpPr>
              <p:cNvPr id="504" name="Google Shape;504;p30"/>
              <p:cNvSpPr/>
              <p:nvPr/>
            </p:nvSpPr>
            <p:spPr>
              <a:xfrm>
                <a:off x="4784250" y="1337050"/>
                <a:ext cx="2899800" cy="459300"/>
              </a:xfrm>
              <a:prstGeom prst="rect">
                <a:avLst/>
              </a:prstGeom>
              <a:solidFill>
                <a:srgbClr val="F1C7B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latin typeface="Lato"/>
                    <a:ea typeface="Lato"/>
                    <a:cs typeface="Lato"/>
                    <a:sym typeface="Lato"/>
                  </a:rPr>
                  <a:t>Know the End User</a:t>
                </a:r>
                <a:endParaRPr b="1" sz="1700">
                  <a:latin typeface="Lato"/>
                  <a:ea typeface="Lato"/>
                  <a:cs typeface="Lato"/>
                  <a:sym typeface="Lato"/>
                </a:endParaRPr>
              </a:p>
            </p:txBody>
          </p:sp>
        </p:grpSp>
        <p:cxnSp>
          <p:nvCxnSpPr>
            <p:cNvPr id="505" name="Google Shape;505;p30"/>
            <p:cNvCxnSpPr>
              <a:stCxn id="499" idx="2"/>
              <a:endCxn id="504" idx="0"/>
            </p:cNvCxnSpPr>
            <p:nvPr/>
          </p:nvCxnSpPr>
          <p:spPr>
            <a:xfrm>
              <a:off x="6234150" y="1085950"/>
              <a:ext cx="0" cy="251100"/>
            </a:xfrm>
            <a:prstGeom prst="straightConnector1">
              <a:avLst/>
            </a:prstGeom>
            <a:noFill/>
            <a:ln cap="flat" cmpd="sng" w="19050">
              <a:solidFill>
                <a:schemeClr val="dk2"/>
              </a:solidFill>
              <a:prstDash val="solid"/>
              <a:round/>
              <a:headEnd len="med" w="med" type="none"/>
              <a:tailEnd len="med" w="med" type="triangle"/>
            </a:ln>
          </p:spPr>
        </p:cxnSp>
      </p:grpSp>
      <p:grpSp>
        <p:nvGrpSpPr>
          <p:cNvPr id="506" name="Google Shape;506;p30"/>
          <p:cNvGrpSpPr/>
          <p:nvPr/>
        </p:nvGrpSpPr>
        <p:grpSpPr>
          <a:xfrm>
            <a:off x="4784250" y="2637494"/>
            <a:ext cx="2899800" cy="1098068"/>
            <a:chOff x="4784250" y="2228950"/>
            <a:chExt cx="2899800" cy="1287000"/>
          </a:xfrm>
        </p:grpSpPr>
        <p:sp>
          <p:nvSpPr>
            <p:cNvPr id="507" name="Google Shape;507;p30"/>
            <p:cNvSpPr/>
            <p:nvPr/>
          </p:nvSpPr>
          <p:spPr>
            <a:xfrm>
              <a:off x="4784250" y="2480050"/>
              <a:ext cx="2899800" cy="1035900"/>
            </a:xfrm>
            <a:prstGeom prst="rect">
              <a:avLst/>
            </a:prstGeom>
            <a:solidFill>
              <a:srgbClr val="F3D3C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Determine the organization and end users needs</a:t>
              </a:r>
              <a:endParaRPr>
                <a:latin typeface="Lato"/>
                <a:ea typeface="Lato"/>
                <a:cs typeface="Lato"/>
                <a:sym typeface="Lato"/>
              </a:endParaRPr>
            </a:p>
          </p:txBody>
        </p:sp>
        <p:sp>
          <p:nvSpPr>
            <p:cNvPr id="508" name="Google Shape;508;p30"/>
            <p:cNvSpPr/>
            <p:nvPr/>
          </p:nvSpPr>
          <p:spPr>
            <a:xfrm>
              <a:off x="4784250" y="2480050"/>
              <a:ext cx="2899800" cy="459300"/>
            </a:xfrm>
            <a:prstGeom prst="rect">
              <a:avLst/>
            </a:prstGeom>
            <a:solidFill>
              <a:srgbClr val="EAB39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latin typeface="Lato"/>
                  <a:ea typeface="Lato"/>
                  <a:cs typeface="Lato"/>
                  <a:sym typeface="Lato"/>
                </a:rPr>
                <a:t>Establish their Needs</a:t>
              </a:r>
              <a:endParaRPr b="1" sz="1700">
                <a:latin typeface="Lato"/>
                <a:ea typeface="Lato"/>
                <a:cs typeface="Lato"/>
                <a:sym typeface="Lato"/>
              </a:endParaRPr>
            </a:p>
          </p:txBody>
        </p:sp>
        <p:cxnSp>
          <p:nvCxnSpPr>
            <p:cNvPr id="509" name="Google Shape;509;p30"/>
            <p:cNvCxnSpPr>
              <a:stCxn id="503" idx="2"/>
              <a:endCxn id="508" idx="0"/>
            </p:cNvCxnSpPr>
            <p:nvPr/>
          </p:nvCxnSpPr>
          <p:spPr>
            <a:xfrm>
              <a:off x="6234150" y="2228950"/>
              <a:ext cx="0" cy="251100"/>
            </a:xfrm>
            <a:prstGeom prst="straightConnector1">
              <a:avLst/>
            </a:prstGeom>
            <a:noFill/>
            <a:ln cap="flat" cmpd="sng" w="19050">
              <a:solidFill>
                <a:schemeClr val="dk2"/>
              </a:solidFill>
              <a:prstDash val="solid"/>
              <a:round/>
              <a:headEnd len="med" w="med" type="none"/>
              <a:tailEnd len="med" w="med" type="triangle"/>
            </a:ln>
          </p:spPr>
        </p:cxnSp>
      </p:grpSp>
      <p:grpSp>
        <p:nvGrpSpPr>
          <p:cNvPr id="510" name="Google Shape;510;p30"/>
          <p:cNvGrpSpPr/>
          <p:nvPr/>
        </p:nvGrpSpPr>
        <p:grpSpPr>
          <a:xfrm>
            <a:off x="4784250" y="3742730"/>
            <a:ext cx="2899800" cy="1270329"/>
            <a:chOff x="4784250" y="3524350"/>
            <a:chExt cx="2899800" cy="1488900"/>
          </a:xfrm>
        </p:grpSpPr>
        <p:sp>
          <p:nvSpPr>
            <p:cNvPr id="511" name="Google Shape;511;p30"/>
            <p:cNvSpPr/>
            <p:nvPr/>
          </p:nvSpPr>
          <p:spPr>
            <a:xfrm>
              <a:off x="4784250" y="3767050"/>
              <a:ext cx="2899800" cy="1246200"/>
            </a:xfrm>
            <a:prstGeom prst="rect">
              <a:avLst/>
            </a:prstGeom>
            <a:solidFill>
              <a:srgbClr val="EFC5B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Recognize the limitations of the space and how elements of design can satisfy the user’s needs</a:t>
              </a:r>
              <a:endParaRPr>
                <a:latin typeface="Lato"/>
                <a:ea typeface="Lato"/>
                <a:cs typeface="Lato"/>
                <a:sym typeface="Lato"/>
              </a:endParaRPr>
            </a:p>
          </p:txBody>
        </p:sp>
        <p:sp>
          <p:nvSpPr>
            <p:cNvPr id="512" name="Google Shape;512;p30"/>
            <p:cNvSpPr/>
            <p:nvPr/>
          </p:nvSpPr>
          <p:spPr>
            <a:xfrm>
              <a:off x="4784250" y="3767050"/>
              <a:ext cx="2899800" cy="459300"/>
            </a:xfrm>
            <a:prstGeom prst="rect">
              <a:avLst/>
            </a:prstGeom>
            <a:solidFill>
              <a:srgbClr val="E59F7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latin typeface="Lato"/>
                  <a:ea typeface="Lato"/>
                  <a:cs typeface="Lato"/>
                  <a:sym typeface="Lato"/>
                </a:rPr>
                <a:t>Be Mindful in Design</a:t>
              </a:r>
              <a:endParaRPr b="1" sz="1700">
                <a:latin typeface="Lato"/>
                <a:ea typeface="Lato"/>
                <a:cs typeface="Lato"/>
                <a:sym typeface="Lato"/>
              </a:endParaRPr>
            </a:p>
          </p:txBody>
        </p:sp>
        <p:cxnSp>
          <p:nvCxnSpPr>
            <p:cNvPr id="513" name="Google Shape;513;p30"/>
            <p:cNvCxnSpPr/>
            <p:nvPr/>
          </p:nvCxnSpPr>
          <p:spPr>
            <a:xfrm>
              <a:off x="6234150" y="3524350"/>
              <a:ext cx="0" cy="251100"/>
            </a:xfrm>
            <a:prstGeom prst="straightConnector1">
              <a:avLst/>
            </a:prstGeom>
            <a:noFill/>
            <a:ln cap="flat" cmpd="sng" w="19050">
              <a:solidFill>
                <a:schemeClr val="dk2"/>
              </a:solidFill>
              <a:prstDash val="solid"/>
              <a:round/>
              <a:headEnd len="med" w="med" type="none"/>
              <a:tailEnd len="med" w="med" type="triangle"/>
            </a:ln>
          </p:spPr>
        </p:cxnSp>
      </p:grpSp>
      <p:grpSp>
        <p:nvGrpSpPr>
          <p:cNvPr id="514" name="Google Shape;514;p30"/>
          <p:cNvGrpSpPr/>
          <p:nvPr/>
        </p:nvGrpSpPr>
        <p:grpSpPr>
          <a:xfrm>
            <a:off x="7684050" y="1391630"/>
            <a:ext cx="648600" cy="3099526"/>
            <a:chOff x="7684050" y="768725"/>
            <a:chExt cx="648600" cy="3632825"/>
          </a:xfrm>
        </p:grpSpPr>
        <p:cxnSp>
          <p:nvCxnSpPr>
            <p:cNvPr id="515" name="Google Shape;515;p30"/>
            <p:cNvCxnSpPr/>
            <p:nvPr/>
          </p:nvCxnSpPr>
          <p:spPr>
            <a:xfrm>
              <a:off x="7684050" y="4390150"/>
              <a:ext cx="648600" cy="11400"/>
            </a:xfrm>
            <a:prstGeom prst="straightConnector1">
              <a:avLst/>
            </a:prstGeom>
            <a:noFill/>
            <a:ln cap="flat" cmpd="sng" w="28575">
              <a:solidFill>
                <a:schemeClr val="dk2"/>
              </a:solidFill>
              <a:prstDash val="dot"/>
              <a:round/>
              <a:headEnd len="med" w="med" type="none"/>
              <a:tailEnd len="med" w="med" type="none"/>
            </a:ln>
          </p:spPr>
        </p:cxnSp>
        <p:cxnSp>
          <p:nvCxnSpPr>
            <p:cNvPr id="516" name="Google Shape;516;p30"/>
            <p:cNvCxnSpPr/>
            <p:nvPr/>
          </p:nvCxnSpPr>
          <p:spPr>
            <a:xfrm rot="10800000">
              <a:off x="8299650" y="768850"/>
              <a:ext cx="18600" cy="3621300"/>
            </a:xfrm>
            <a:prstGeom prst="straightConnector1">
              <a:avLst/>
            </a:prstGeom>
            <a:noFill/>
            <a:ln cap="flat" cmpd="sng" w="28575">
              <a:solidFill>
                <a:schemeClr val="dk2"/>
              </a:solidFill>
              <a:prstDash val="dot"/>
              <a:round/>
              <a:headEnd len="med" w="med" type="none"/>
              <a:tailEnd len="med" w="med" type="none"/>
            </a:ln>
          </p:spPr>
        </p:cxnSp>
        <p:cxnSp>
          <p:nvCxnSpPr>
            <p:cNvPr id="517" name="Google Shape;517;p30"/>
            <p:cNvCxnSpPr/>
            <p:nvPr/>
          </p:nvCxnSpPr>
          <p:spPr>
            <a:xfrm rot="10800000">
              <a:off x="7708600" y="768725"/>
              <a:ext cx="599400" cy="0"/>
            </a:xfrm>
            <a:prstGeom prst="straightConnector1">
              <a:avLst/>
            </a:prstGeom>
            <a:noFill/>
            <a:ln cap="flat" cmpd="sng" w="28575">
              <a:solidFill>
                <a:schemeClr val="dk2"/>
              </a:solidFill>
              <a:prstDash val="dot"/>
              <a:round/>
              <a:headEnd len="med" w="med" type="none"/>
              <a:tailEnd len="med" w="med" type="triangle"/>
            </a:ln>
          </p:spPr>
        </p:cxnSp>
      </p:grpSp>
      <p:cxnSp>
        <p:nvCxnSpPr>
          <p:cNvPr id="518" name="Google Shape;518;p30"/>
          <p:cNvCxnSpPr>
            <a:stCxn id="497" idx="2"/>
            <a:endCxn id="495" idx="0"/>
          </p:cNvCxnSpPr>
          <p:nvPr/>
        </p:nvCxnSpPr>
        <p:spPr>
          <a:xfrm>
            <a:off x="2212500" y="3646050"/>
            <a:ext cx="0" cy="120000"/>
          </a:xfrm>
          <a:prstGeom prst="straightConnector1">
            <a:avLst/>
          </a:prstGeom>
          <a:noFill/>
          <a:ln cap="flat" cmpd="sng" w="9525">
            <a:solidFill>
              <a:schemeClr val="dk2"/>
            </a:solidFill>
            <a:prstDash val="solid"/>
            <a:round/>
            <a:headEnd len="med" w="med" type="none"/>
            <a:tailEnd len="med" w="med" type="triangle"/>
          </a:ln>
        </p:spPr>
      </p:cxnSp>
      <p:cxnSp>
        <p:nvCxnSpPr>
          <p:cNvPr id="519" name="Google Shape;519;p30"/>
          <p:cNvCxnSpPr/>
          <p:nvPr/>
        </p:nvCxnSpPr>
        <p:spPr>
          <a:xfrm>
            <a:off x="2212500" y="2099825"/>
            <a:ext cx="0" cy="120000"/>
          </a:xfrm>
          <a:prstGeom prst="straightConnector1">
            <a:avLst/>
          </a:prstGeom>
          <a:noFill/>
          <a:ln cap="flat" cmpd="sng" w="9525">
            <a:solidFill>
              <a:schemeClr val="dk2"/>
            </a:solidFill>
            <a:prstDash val="solid"/>
            <a:round/>
            <a:headEnd len="med" w="med" type="none"/>
            <a:tailEnd len="med" w="med" type="triangle"/>
          </a:ln>
        </p:spPr>
      </p:cxnSp>
      <p:grpSp>
        <p:nvGrpSpPr>
          <p:cNvPr id="520" name="Google Shape;520;p30"/>
          <p:cNvGrpSpPr/>
          <p:nvPr/>
        </p:nvGrpSpPr>
        <p:grpSpPr>
          <a:xfrm>
            <a:off x="3744450" y="2257010"/>
            <a:ext cx="1039800" cy="1036638"/>
            <a:chOff x="3744450" y="2257010"/>
            <a:chExt cx="1039800" cy="1036638"/>
          </a:xfrm>
        </p:grpSpPr>
        <p:cxnSp>
          <p:nvCxnSpPr>
            <p:cNvPr id="521" name="Google Shape;521;p30"/>
            <p:cNvCxnSpPr>
              <a:stCxn id="503" idx="1"/>
              <a:endCxn id="497" idx="3"/>
            </p:cNvCxnSpPr>
            <p:nvPr/>
          </p:nvCxnSpPr>
          <p:spPr>
            <a:xfrm flipH="1">
              <a:off x="3744450" y="2257010"/>
              <a:ext cx="1039800" cy="675900"/>
            </a:xfrm>
            <a:prstGeom prst="straightConnector1">
              <a:avLst/>
            </a:prstGeom>
            <a:noFill/>
            <a:ln cap="flat" cmpd="sng" w="19050">
              <a:solidFill>
                <a:schemeClr val="dk2"/>
              </a:solidFill>
              <a:prstDash val="solid"/>
              <a:round/>
              <a:headEnd len="med" w="med" type="none"/>
              <a:tailEnd len="med" w="med" type="triangle"/>
            </a:ln>
          </p:spPr>
        </p:cxnSp>
        <p:cxnSp>
          <p:nvCxnSpPr>
            <p:cNvPr id="522" name="Google Shape;522;p30"/>
            <p:cNvCxnSpPr>
              <a:stCxn id="507" idx="1"/>
              <a:endCxn id="497" idx="3"/>
            </p:cNvCxnSpPr>
            <p:nvPr/>
          </p:nvCxnSpPr>
          <p:spPr>
            <a:xfrm rot="10800000">
              <a:off x="3744450" y="2933048"/>
              <a:ext cx="1039800" cy="360600"/>
            </a:xfrm>
            <a:prstGeom prst="straightConnector1">
              <a:avLst/>
            </a:prstGeom>
            <a:noFill/>
            <a:ln cap="flat" cmpd="sng" w="19050">
              <a:solidFill>
                <a:schemeClr val="dk2"/>
              </a:solidFill>
              <a:prstDash val="solid"/>
              <a:round/>
              <a:headEnd len="med" w="med" type="none"/>
              <a:tailEnd len="med" w="med" type="triangle"/>
            </a:ln>
          </p:spPr>
        </p:cxnSp>
      </p:grpSp>
      <p:cxnSp>
        <p:nvCxnSpPr>
          <p:cNvPr id="523" name="Google Shape;523;p30"/>
          <p:cNvCxnSpPr>
            <a:stCxn id="511" idx="1"/>
            <a:endCxn id="495" idx="3"/>
          </p:cNvCxnSpPr>
          <p:nvPr/>
        </p:nvCxnSpPr>
        <p:spPr>
          <a:xfrm rot="10800000">
            <a:off x="3744450" y="4390830"/>
            <a:ext cx="1039800" cy="90600"/>
          </a:xfrm>
          <a:prstGeom prst="straightConnector1">
            <a:avLst/>
          </a:prstGeom>
          <a:noFill/>
          <a:ln cap="flat" cmpd="sng" w="19050">
            <a:solidFill>
              <a:schemeClr val="dk2"/>
            </a:solidFill>
            <a:prstDash val="solid"/>
            <a:round/>
            <a:headEnd len="med" w="med" type="none"/>
            <a:tailEnd len="med" w="med" type="triangle"/>
          </a:ln>
        </p:spPr>
      </p:cxnSp>
      <p:grpSp>
        <p:nvGrpSpPr>
          <p:cNvPr id="524" name="Google Shape;524;p30"/>
          <p:cNvGrpSpPr/>
          <p:nvPr/>
        </p:nvGrpSpPr>
        <p:grpSpPr>
          <a:xfrm>
            <a:off x="3744450" y="1281802"/>
            <a:ext cx="1039800" cy="975208"/>
            <a:chOff x="3744450" y="1281802"/>
            <a:chExt cx="1039800" cy="975208"/>
          </a:xfrm>
        </p:grpSpPr>
        <p:cxnSp>
          <p:nvCxnSpPr>
            <p:cNvPr id="525" name="Google Shape;525;p30"/>
            <p:cNvCxnSpPr>
              <a:stCxn id="499" idx="1"/>
              <a:endCxn id="496" idx="3"/>
            </p:cNvCxnSpPr>
            <p:nvPr/>
          </p:nvCxnSpPr>
          <p:spPr>
            <a:xfrm flipH="1">
              <a:off x="3744450" y="1281802"/>
              <a:ext cx="1039800" cy="218700"/>
            </a:xfrm>
            <a:prstGeom prst="straightConnector1">
              <a:avLst/>
            </a:prstGeom>
            <a:noFill/>
            <a:ln cap="flat" cmpd="sng" w="19050">
              <a:solidFill>
                <a:schemeClr val="dk2"/>
              </a:solidFill>
              <a:prstDash val="solid"/>
              <a:round/>
              <a:headEnd len="med" w="med" type="none"/>
              <a:tailEnd len="med" w="med" type="triangle"/>
            </a:ln>
          </p:spPr>
        </p:cxnSp>
        <p:cxnSp>
          <p:nvCxnSpPr>
            <p:cNvPr id="526" name="Google Shape;526;p30"/>
            <p:cNvCxnSpPr>
              <a:stCxn id="503" idx="1"/>
              <a:endCxn id="496" idx="3"/>
            </p:cNvCxnSpPr>
            <p:nvPr/>
          </p:nvCxnSpPr>
          <p:spPr>
            <a:xfrm rot="10800000">
              <a:off x="3744450" y="1500710"/>
              <a:ext cx="1039800" cy="756300"/>
            </a:xfrm>
            <a:prstGeom prst="straightConnector1">
              <a:avLst/>
            </a:prstGeom>
            <a:noFill/>
            <a:ln cap="flat" cmpd="sng" w="19050">
              <a:solidFill>
                <a:schemeClr val="dk2"/>
              </a:solidFill>
              <a:prstDash val="solid"/>
              <a:round/>
              <a:headEnd len="med" w="med" type="none"/>
              <a:tailEnd len="med" w="med" type="triangle"/>
            </a:ln>
          </p:spPr>
        </p:cxnSp>
      </p:grpSp>
      <p:sp>
        <p:nvSpPr>
          <p:cNvPr id="527" name="Google Shape;527;p30"/>
          <p:cNvSpPr/>
          <p:nvPr/>
        </p:nvSpPr>
        <p:spPr>
          <a:xfrm>
            <a:off x="4784250" y="901250"/>
            <a:ext cx="2899800" cy="761100"/>
          </a:xfrm>
          <a:prstGeom prst="rect">
            <a:avLst/>
          </a:prstGeom>
          <a:solidFill>
            <a:srgbClr val="000000">
              <a:alpha val="291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30"/>
          <p:cNvSpPr/>
          <p:nvPr/>
        </p:nvSpPr>
        <p:spPr>
          <a:xfrm>
            <a:off x="4784400" y="1876700"/>
            <a:ext cx="2899800" cy="761100"/>
          </a:xfrm>
          <a:prstGeom prst="rect">
            <a:avLst/>
          </a:prstGeom>
          <a:solidFill>
            <a:srgbClr val="000000">
              <a:alpha val="2919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30"/>
          <p:cNvSpPr txBox="1"/>
          <p:nvPr/>
        </p:nvSpPr>
        <p:spPr>
          <a:xfrm>
            <a:off x="7781775" y="47107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Lato"/>
                <a:ea typeface="Lato"/>
                <a:cs typeface="Lato"/>
                <a:sym typeface="Lato"/>
              </a:rPr>
              <a:t>Photo by </a:t>
            </a:r>
            <a:r>
              <a:rPr lang="en" u="sng">
                <a:solidFill>
                  <a:schemeClr val="lt1"/>
                </a:solidFill>
                <a:latin typeface="Lato"/>
                <a:ea typeface="Lato"/>
                <a:cs typeface="Lato"/>
                <a:sym typeface="Lato"/>
                <a:hlinkClick r:id="rId12">
                  <a:extLst>
                    <a:ext uri="{A12FA001-AC4F-418D-AE19-62706E023703}">
                      <ahyp:hlinkClr val="tx"/>
                    </a:ext>
                  </a:extLst>
                </a:hlinkClick>
              </a:rPr>
              <a:t>WPS</a:t>
            </a:r>
            <a:endParaRPr>
              <a:solidFill>
                <a:schemeClr val="lt1"/>
              </a:solidFill>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6"/>
                                        </p:tgtEl>
                                        <p:attrNameLst>
                                          <p:attrName>style.visibility</p:attrName>
                                        </p:attrNameLst>
                                      </p:cBhvr>
                                      <p:to>
                                        <p:strVal val="visible"/>
                                      </p:to>
                                    </p:set>
                                    <p:animEffect filter="fade" transition="in">
                                      <p:cBhvr>
                                        <p:cTn dur="1000"/>
                                        <p:tgtEl>
                                          <p:spTgt spid="49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9"/>
                                        </p:tgtEl>
                                        <p:attrNameLst>
                                          <p:attrName>style.visibility</p:attrName>
                                        </p:attrNameLst>
                                      </p:cBhvr>
                                      <p:to>
                                        <p:strVal val="visible"/>
                                      </p:to>
                                    </p:set>
                                    <p:animEffect filter="fade" transition="in">
                                      <p:cBhvr>
                                        <p:cTn dur="1000"/>
                                        <p:tgtEl>
                                          <p:spTgt spid="519"/>
                                        </p:tgtEl>
                                      </p:cBhvr>
                                    </p:animEffect>
                                  </p:childTnLst>
                                </p:cTn>
                              </p:par>
                              <p:par>
                                <p:cTn fill="hold" nodeType="withEffect" presetClass="entr" presetID="10" presetSubtype="0">
                                  <p:stCondLst>
                                    <p:cond delay="0"/>
                                  </p:stCondLst>
                                  <p:childTnLst>
                                    <p:set>
                                      <p:cBhvr>
                                        <p:cTn dur="1" fill="hold">
                                          <p:stCondLst>
                                            <p:cond delay="0"/>
                                          </p:stCondLst>
                                        </p:cTn>
                                        <p:tgtEl>
                                          <p:spTgt spid="497"/>
                                        </p:tgtEl>
                                        <p:attrNameLst>
                                          <p:attrName>style.visibility</p:attrName>
                                        </p:attrNameLst>
                                      </p:cBhvr>
                                      <p:to>
                                        <p:strVal val="visible"/>
                                      </p:to>
                                    </p:set>
                                    <p:animEffect filter="fade" transition="in">
                                      <p:cBhvr>
                                        <p:cTn dur="1000"/>
                                        <p:tgtEl>
                                          <p:spTgt spid="4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8"/>
                                        </p:tgtEl>
                                        <p:attrNameLst>
                                          <p:attrName>style.visibility</p:attrName>
                                        </p:attrNameLst>
                                      </p:cBhvr>
                                      <p:to>
                                        <p:strVal val="visible"/>
                                      </p:to>
                                    </p:set>
                                    <p:animEffect filter="fade" transition="in">
                                      <p:cBhvr>
                                        <p:cTn dur="1000"/>
                                        <p:tgtEl>
                                          <p:spTgt spid="518"/>
                                        </p:tgtEl>
                                      </p:cBhvr>
                                    </p:animEffect>
                                  </p:childTnLst>
                                </p:cTn>
                              </p:par>
                              <p:par>
                                <p:cTn fill="hold" nodeType="withEffect" presetClass="entr" presetID="10" presetSubtype="0">
                                  <p:stCondLst>
                                    <p:cond delay="0"/>
                                  </p:stCondLst>
                                  <p:childTnLst>
                                    <p:set>
                                      <p:cBhvr>
                                        <p:cTn dur="1" fill="hold">
                                          <p:stCondLst>
                                            <p:cond delay="0"/>
                                          </p:stCondLst>
                                        </p:cTn>
                                        <p:tgtEl>
                                          <p:spTgt spid="495"/>
                                        </p:tgtEl>
                                        <p:attrNameLst>
                                          <p:attrName>style.visibility</p:attrName>
                                        </p:attrNameLst>
                                      </p:cBhvr>
                                      <p:to>
                                        <p:strVal val="visible"/>
                                      </p:to>
                                    </p:set>
                                    <p:animEffect filter="fade" transition="in">
                                      <p:cBhvr>
                                        <p:cTn dur="1000"/>
                                        <p:tgtEl>
                                          <p:spTgt spid="4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4"/>
                                        </p:tgtEl>
                                        <p:attrNameLst>
                                          <p:attrName>style.visibility</p:attrName>
                                        </p:attrNameLst>
                                      </p:cBhvr>
                                      <p:to>
                                        <p:strVal val="visible"/>
                                      </p:to>
                                    </p:set>
                                    <p:animEffect filter="fade" transition="in">
                                      <p:cBhvr>
                                        <p:cTn dur="1000"/>
                                        <p:tgtEl>
                                          <p:spTgt spid="5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0"/>
                                        </p:tgtEl>
                                        <p:attrNameLst>
                                          <p:attrName>style.visibility</p:attrName>
                                        </p:attrNameLst>
                                      </p:cBhvr>
                                      <p:to>
                                        <p:strVal val="visible"/>
                                      </p:to>
                                    </p:set>
                                    <p:animEffect filter="fade" transition="in">
                                      <p:cBhvr>
                                        <p:cTn dur="1000"/>
                                        <p:tgtEl>
                                          <p:spTgt spid="5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3"/>
                                        </p:tgtEl>
                                        <p:attrNameLst>
                                          <p:attrName>style.visibility</p:attrName>
                                        </p:attrNameLst>
                                      </p:cBhvr>
                                      <p:to>
                                        <p:strVal val="visible"/>
                                      </p:to>
                                    </p:set>
                                    <p:animEffect filter="fade" transition="in">
                                      <p:cBhvr>
                                        <p:cTn dur="1000"/>
                                        <p:tgtEl>
                                          <p:spTgt spid="5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31"/>
          <p:cNvSpPr/>
          <p:nvPr/>
        </p:nvSpPr>
        <p:spPr>
          <a:xfrm>
            <a:off x="0" y="-14650"/>
            <a:ext cx="9173400" cy="51435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31"/>
          <p:cNvSpPr/>
          <p:nvPr/>
        </p:nvSpPr>
        <p:spPr>
          <a:xfrm>
            <a:off x="-100" y="-14650"/>
            <a:ext cx="9173400" cy="1318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31"/>
          <p:cNvSpPr/>
          <p:nvPr/>
        </p:nvSpPr>
        <p:spPr>
          <a:xfrm>
            <a:off x="615450" y="981250"/>
            <a:ext cx="1143000" cy="322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31"/>
          <p:cNvSpPr txBox="1"/>
          <p:nvPr>
            <p:ph type="title"/>
          </p:nvPr>
        </p:nvSpPr>
        <p:spPr>
          <a:xfrm>
            <a:off x="727800" y="320900"/>
            <a:ext cx="7688400" cy="882300"/>
          </a:xfrm>
          <a:prstGeom prst="rect">
            <a:avLst/>
          </a:prstGeom>
        </p:spPr>
        <p:txBody>
          <a:bodyPr anchorCtr="0" anchor="t" bIns="91425" lIns="91425" spcFirstLastPara="1" rIns="91425" wrap="square" tIns="91425">
            <a:normAutofit fontScale="90000"/>
          </a:bodyPr>
          <a:lstStyle/>
          <a:p>
            <a:pPr indent="0" lvl="0" marL="0" rtl="0" algn="ctr">
              <a:lnSpc>
                <a:spcPct val="115000"/>
              </a:lnSpc>
              <a:spcBef>
                <a:spcPts val="0"/>
              </a:spcBef>
              <a:spcAft>
                <a:spcPts val="0"/>
              </a:spcAft>
              <a:buNone/>
            </a:pPr>
            <a:r>
              <a:rPr lang="en">
                <a:latin typeface="Lato"/>
                <a:ea typeface="Lato"/>
                <a:cs typeface="Lato"/>
                <a:sym typeface="Lato"/>
              </a:rPr>
              <a:t>Leçons à retenir de South High Community School</a:t>
            </a:r>
            <a:endParaRPr>
              <a:latin typeface="Lato"/>
              <a:ea typeface="Lato"/>
              <a:cs typeface="Lato"/>
              <a:sym typeface="Lato"/>
            </a:endParaRPr>
          </a:p>
          <a:p>
            <a:pPr indent="0" lvl="0" marL="0" rtl="0" algn="ctr">
              <a:spcBef>
                <a:spcPts val="0"/>
              </a:spcBef>
              <a:spcAft>
                <a:spcPts val="0"/>
              </a:spcAft>
              <a:buNone/>
            </a:pPr>
            <a:r>
              <a:rPr lang="en" sz="2155">
                <a:latin typeface="Lato"/>
                <a:ea typeface="Lato"/>
                <a:cs typeface="Lato"/>
                <a:sym typeface="Lato"/>
              </a:rPr>
              <a:t>Key Takeaways from South High Community School</a:t>
            </a:r>
            <a:endParaRPr sz="2155">
              <a:latin typeface="Lato"/>
              <a:ea typeface="Lato"/>
              <a:cs typeface="Lato"/>
              <a:sym typeface="Lato"/>
            </a:endParaRPr>
          </a:p>
        </p:txBody>
      </p:sp>
      <p:sp>
        <p:nvSpPr>
          <p:cNvPr id="538" name="Google Shape;538;p3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pSp>
        <p:nvGrpSpPr>
          <p:cNvPr id="539" name="Google Shape;539;p31"/>
          <p:cNvGrpSpPr/>
          <p:nvPr/>
        </p:nvGrpSpPr>
        <p:grpSpPr>
          <a:xfrm>
            <a:off x="1707497" y="3787944"/>
            <a:ext cx="5682121" cy="692406"/>
            <a:chOff x="1593000" y="2322568"/>
            <a:chExt cx="5957975" cy="643500"/>
          </a:xfrm>
        </p:grpSpPr>
        <p:sp>
          <p:nvSpPr>
            <p:cNvPr id="540" name="Google Shape;540;p31"/>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31"/>
            <p:cNvSpPr/>
            <p:nvPr/>
          </p:nvSpPr>
          <p:spPr>
            <a:xfrm flipH="1">
              <a:off x="2283025" y="2322575"/>
              <a:ext cx="1844400" cy="642600"/>
            </a:xfrm>
            <a:prstGeom prst="rect">
              <a:avLst/>
            </a:prstGeom>
            <a:solidFill>
              <a:srgbClr val="1B78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31"/>
            <p:cNvSpPr/>
            <p:nvPr/>
          </p:nvSpPr>
          <p:spPr>
            <a:xfrm rot="-5400000">
              <a:off x="5002958" y="433464"/>
              <a:ext cx="643200" cy="4421700"/>
            </a:xfrm>
            <a:prstGeom prst="roundRect">
              <a:avLst>
                <a:gd fmla="val 16667" name="adj"/>
              </a:avLst>
            </a:prstGeom>
            <a:solidFill>
              <a:srgbClr val="1B78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31"/>
            <p:cNvSpPr/>
            <p:nvPr/>
          </p:nvSpPr>
          <p:spPr>
            <a:xfrm>
              <a:off x="2342637" y="2399939"/>
              <a:ext cx="47160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rgbClr val="FFFFFF"/>
                  </a:solidFill>
                  <a:latin typeface="Roboto Medium"/>
                  <a:ea typeface="Roboto Medium"/>
                  <a:cs typeface="Roboto Medium"/>
                  <a:sym typeface="Roboto Medium"/>
                </a:rPr>
                <a:t>Permettre différents niveaux et modes d'implication</a:t>
              </a:r>
              <a:endParaRPr>
                <a:solidFill>
                  <a:srgbClr val="FFFFFF"/>
                </a:solidFill>
                <a:latin typeface="Roboto"/>
                <a:ea typeface="Roboto"/>
                <a:cs typeface="Roboto"/>
                <a:sym typeface="Roboto"/>
              </a:endParaRPr>
            </a:p>
          </p:txBody>
        </p:sp>
        <p:sp>
          <p:nvSpPr>
            <p:cNvPr id="544" name="Google Shape;544;p31"/>
            <p:cNvSpPr/>
            <p:nvPr/>
          </p:nvSpPr>
          <p:spPr>
            <a:xfrm>
              <a:off x="1593000" y="2322568"/>
              <a:ext cx="690000" cy="6423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31"/>
            <p:cNvSpPr/>
            <p:nvPr/>
          </p:nvSpPr>
          <p:spPr>
            <a:xfrm>
              <a:off x="1593000" y="2322575"/>
              <a:ext cx="690000" cy="642600"/>
            </a:xfrm>
            <a:prstGeom prst="rect">
              <a:avLst/>
            </a:prstGeom>
            <a:solidFill>
              <a:srgbClr val="1F887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Roboto Thin"/>
                  <a:ea typeface="Roboto Thin"/>
                  <a:cs typeface="Roboto Thin"/>
                  <a:sym typeface="Roboto Thin"/>
                </a:rPr>
                <a:t>04</a:t>
              </a:r>
              <a:endParaRPr sz="2600">
                <a:solidFill>
                  <a:srgbClr val="FFFFFF"/>
                </a:solidFill>
                <a:latin typeface="Roboto Thin"/>
                <a:ea typeface="Roboto Thin"/>
                <a:cs typeface="Roboto Thin"/>
                <a:sym typeface="Roboto Thin"/>
              </a:endParaRPr>
            </a:p>
          </p:txBody>
        </p:sp>
      </p:grpSp>
      <p:grpSp>
        <p:nvGrpSpPr>
          <p:cNvPr id="546" name="Google Shape;546;p31"/>
          <p:cNvGrpSpPr/>
          <p:nvPr/>
        </p:nvGrpSpPr>
        <p:grpSpPr>
          <a:xfrm>
            <a:off x="1707497" y="3095503"/>
            <a:ext cx="5682121" cy="692419"/>
            <a:chOff x="1593000" y="2322555"/>
            <a:chExt cx="5957975" cy="643512"/>
          </a:xfrm>
        </p:grpSpPr>
        <p:sp>
          <p:nvSpPr>
            <p:cNvPr id="547" name="Google Shape;547;p31"/>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31"/>
            <p:cNvSpPr/>
            <p:nvPr/>
          </p:nvSpPr>
          <p:spPr>
            <a:xfrm flipH="1">
              <a:off x="2283025" y="2322575"/>
              <a:ext cx="1844400" cy="642600"/>
            </a:xfrm>
            <a:prstGeom prst="rect">
              <a:avLst/>
            </a:prstGeom>
            <a:solidFill>
              <a:srgbClr val="1B78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31"/>
            <p:cNvSpPr/>
            <p:nvPr/>
          </p:nvSpPr>
          <p:spPr>
            <a:xfrm rot="-5400000">
              <a:off x="5002821" y="433443"/>
              <a:ext cx="643375" cy="4421600"/>
            </a:xfrm>
            <a:prstGeom prst="roundRect">
              <a:avLst>
                <a:gd fmla="val 16667" name="adj"/>
              </a:avLst>
            </a:prstGeom>
            <a:solidFill>
              <a:srgbClr val="1B78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31"/>
            <p:cNvSpPr/>
            <p:nvPr/>
          </p:nvSpPr>
          <p:spPr>
            <a:xfrm>
              <a:off x="2342646" y="2399955"/>
              <a:ext cx="33486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rgbClr val="FFFFFF"/>
                  </a:solidFill>
                  <a:latin typeface="Roboto Medium"/>
                  <a:ea typeface="Roboto Medium"/>
                  <a:cs typeface="Roboto Medium"/>
                  <a:sym typeface="Roboto Medium"/>
                </a:rPr>
                <a:t>Encourager les jeunes à participer</a:t>
              </a:r>
              <a:endParaRPr>
                <a:solidFill>
                  <a:srgbClr val="FFFFFF"/>
                </a:solidFill>
                <a:latin typeface="Roboto"/>
                <a:ea typeface="Roboto"/>
                <a:cs typeface="Roboto"/>
                <a:sym typeface="Roboto"/>
              </a:endParaRPr>
            </a:p>
          </p:txBody>
        </p:sp>
        <p:sp>
          <p:nvSpPr>
            <p:cNvPr id="551" name="Google Shape;551;p31"/>
            <p:cNvSpPr/>
            <p:nvPr/>
          </p:nvSpPr>
          <p:spPr>
            <a:xfrm>
              <a:off x="1593000" y="2322568"/>
              <a:ext cx="690000" cy="6423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31"/>
            <p:cNvSpPr/>
            <p:nvPr/>
          </p:nvSpPr>
          <p:spPr>
            <a:xfrm>
              <a:off x="1593000" y="2322575"/>
              <a:ext cx="690000" cy="642600"/>
            </a:xfrm>
            <a:prstGeom prst="rect">
              <a:avLst/>
            </a:prstGeom>
            <a:solidFill>
              <a:srgbClr val="1F887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Roboto Thin"/>
                  <a:ea typeface="Roboto Thin"/>
                  <a:cs typeface="Roboto Thin"/>
                  <a:sym typeface="Roboto Thin"/>
                </a:rPr>
                <a:t>03</a:t>
              </a:r>
              <a:endParaRPr sz="2600">
                <a:solidFill>
                  <a:srgbClr val="FFFFFF"/>
                </a:solidFill>
                <a:latin typeface="Roboto Thin"/>
                <a:ea typeface="Roboto Thin"/>
                <a:cs typeface="Roboto Thin"/>
                <a:sym typeface="Roboto Thin"/>
              </a:endParaRPr>
            </a:p>
          </p:txBody>
        </p:sp>
      </p:grpSp>
      <p:grpSp>
        <p:nvGrpSpPr>
          <p:cNvPr id="553" name="Google Shape;553;p31"/>
          <p:cNvGrpSpPr/>
          <p:nvPr/>
        </p:nvGrpSpPr>
        <p:grpSpPr>
          <a:xfrm>
            <a:off x="1707858" y="2403261"/>
            <a:ext cx="5670801" cy="692406"/>
            <a:chOff x="1593000" y="2322568"/>
            <a:chExt cx="5957975" cy="643500"/>
          </a:xfrm>
        </p:grpSpPr>
        <p:sp>
          <p:nvSpPr>
            <p:cNvPr id="554" name="Google Shape;554;p31"/>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31"/>
            <p:cNvSpPr/>
            <p:nvPr/>
          </p:nvSpPr>
          <p:spPr>
            <a:xfrm flipH="1">
              <a:off x="2283025" y="2322575"/>
              <a:ext cx="1844400" cy="642600"/>
            </a:xfrm>
            <a:prstGeom prst="rect">
              <a:avLst/>
            </a:prstGeom>
            <a:solidFill>
              <a:srgbClr val="1B78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31"/>
            <p:cNvSpPr/>
            <p:nvPr/>
          </p:nvSpPr>
          <p:spPr>
            <a:xfrm rot="-5400000">
              <a:off x="5009063" y="427186"/>
              <a:ext cx="643350" cy="4434125"/>
            </a:xfrm>
            <a:prstGeom prst="roundRect">
              <a:avLst>
                <a:gd fmla="val 16667" name="adj"/>
              </a:avLst>
            </a:prstGeom>
            <a:solidFill>
              <a:srgbClr val="1B78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31"/>
            <p:cNvSpPr/>
            <p:nvPr/>
          </p:nvSpPr>
          <p:spPr>
            <a:xfrm>
              <a:off x="2342624" y="2399951"/>
              <a:ext cx="50856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rgbClr val="FFFFFF"/>
                  </a:solidFill>
                  <a:latin typeface="Roboto Medium"/>
                  <a:ea typeface="Roboto Medium"/>
                  <a:cs typeface="Roboto Medium"/>
                  <a:sym typeface="Roboto Medium"/>
                </a:rPr>
                <a:t>Offrir des conseils et du mentorat, mais pas de directives</a:t>
              </a:r>
              <a:endParaRPr>
                <a:solidFill>
                  <a:srgbClr val="FFFFFF"/>
                </a:solidFill>
                <a:latin typeface="Roboto"/>
                <a:ea typeface="Roboto"/>
                <a:cs typeface="Roboto"/>
                <a:sym typeface="Roboto"/>
              </a:endParaRPr>
            </a:p>
          </p:txBody>
        </p:sp>
        <p:sp>
          <p:nvSpPr>
            <p:cNvPr id="558" name="Google Shape;558;p31"/>
            <p:cNvSpPr/>
            <p:nvPr/>
          </p:nvSpPr>
          <p:spPr>
            <a:xfrm>
              <a:off x="1593000" y="2322568"/>
              <a:ext cx="690000" cy="642300"/>
            </a:xfrm>
            <a:prstGeom prst="rect">
              <a:avLst/>
            </a:prstGeom>
            <a:solidFill>
              <a:srgbClr val="1D7E74"/>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31"/>
            <p:cNvSpPr/>
            <p:nvPr/>
          </p:nvSpPr>
          <p:spPr>
            <a:xfrm>
              <a:off x="1593000" y="2322575"/>
              <a:ext cx="690000" cy="642600"/>
            </a:xfrm>
            <a:prstGeom prst="rect">
              <a:avLst/>
            </a:prstGeom>
            <a:solidFill>
              <a:srgbClr val="1F887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rgbClr val="FFFFFF"/>
                  </a:solidFill>
                  <a:latin typeface="Roboto Thin"/>
                  <a:ea typeface="Roboto Thin"/>
                  <a:cs typeface="Roboto Thin"/>
                  <a:sym typeface="Roboto Thin"/>
                </a:rPr>
                <a:t>02</a:t>
              </a:r>
              <a:endParaRPr sz="2600">
                <a:solidFill>
                  <a:srgbClr val="FFFFFF"/>
                </a:solidFill>
                <a:latin typeface="Roboto Thin"/>
                <a:ea typeface="Roboto Thin"/>
                <a:cs typeface="Roboto Thin"/>
                <a:sym typeface="Roboto Thin"/>
              </a:endParaRPr>
            </a:p>
          </p:txBody>
        </p:sp>
      </p:grpSp>
      <p:grpSp>
        <p:nvGrpSpPr>
          <p:cNvPr id="560" name="Google Shape;560;p31"/>
          <p:cNvGrpSpPr/>
          <p:nvPr/>
        </p:nvGrpSpPr>
        <p:grpSpPr>
          <a:xfrm>
            <a:off x="1707341" y="1710700"/>
            <a:ext cx="5729315" cy="692420"/>
            <a:chOff x="1593000" y="2322558"/>
            <a:chExt cx="5979872" cy="643513"/>
          </a:xfrm>
        </p:grpSpPr>
        <p:sp>
          <p:nvSpPr>
            <p:cNvPr id="561" name="Google Shape;561;p31"/>
            <p:cNvSpPr/>
            <p:nvPr/>
          </p:nvSpPr>
          <p:spPr>
            <a:xfrm>
              <a:off x="3728372" y="2322571"/>
              <a:ext cx="38445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31"/>
            <p:cNvSpPr/>
            <p:nvPr/>
          </p:nvSpPr>
          <p:spPr>
            <a:xfrm flipH="1">
              <a:off x="2278525" y="2322575"/>
              <a:ext cx="1848900" cy="642600"/>
            </a:xfrm>
            <a:prstGeom prst="rect">
              <a:avLst/>
            </a:prstGeom>
            <a:solidFill>
              <a:srgbClr val="1B78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31"/>
            <p:cNvSpPr/>
            <p:nvPr/>
          </p:nvSpPr>
          <p:spPr>
            <a:xfrm rot="-5400000">
              <a:off x="4989358" y="446908"/>
              <a:ext cx="643375" cy="4394675"/>
            </a:xfrm>
            <a:prstGeom prst="roundRect">
              <a:avLst>
                <a:gd fmla="val 16667" name="adj"/>
              </a:avLst>
            </a:prstGeom>
            <a:solidFill>
              <a:srgbClr val="1B786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31"/>
            <p:cNvSpPr/>
            <p:nvPr/>
          </p:nvSpPr>
          <p:spPr>
            <a:xfrm>
              <a:off x="2342651" y="2399958"/>
              <a:ext cx="40953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rgbClr val="FFFFFF"/>
                  </a:solidFill>
                  <a:latin typeface="Roboto Medium"/>
                  <a:ea typeface="Roboto Medium"/>
                  <a:cs typeface="Roboto Medium"/>
                  <a:sym typeface="Roboto Medium"/>
                </a:rPr>
                <a:t>Favoriser une culture qui célèbre la diversité</a:t>
              </a:r>
              <a:endParaRPr>
                <a:solidFill>
                  <a:srgbClr val="FFFFFF"/>
                </a:solidFill>
                <a:latin typeface="Roboto Medium"/>
                <a:ea typeface="Roboto Medium"/>
                <a:cs typeface="Roboto Medium"/>
                <a:sym typeface="Roboto Medium"/>
              </a:endParaRPr>
            </a:p>
          </p:txBody>
        </p:sp>
        <p:sp>
          <p:nvSpPr>
            <p:cNvPr id="565" name="Google Shape;565;p31"/>
            <p:cNvSpPr/>
            <p:nvPr/>
          </p:nvSpPr>
          <p:spPr>
            <a:xfrm>
              <a:off x="1593000" y="2322568"/>
              <a:ext cx="686700" cy="642300"/>
            </a:xfrm>
            <a:prstGeom prst="rect">
              <a:avLst/>
            </a:prstGeom>
            <a:solidFill>
              <a:srgbClr val="1F887E"/>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lang="en" sz="2600">
                  <a:solidFill>
                    <a:schemeClr val="lt1"/>
                  </a:solidFill>
                  <a:latin typeface="Roboto Thin"/>
                  <a:ea typeface="Roboto Thin"/>
                  <a:cs typeface="Roboto Thin"/>
                  <a:sym typeface="Roboto Thin"/>
                </a:rPr>
                <a:t>01</a:t>
              </a:r>
              <a:endParaRPr sz="2600">
                <a:solidFill>
                  <a:schemeClr val="lt1"/>
                </a:solidFill>
                <a:latin typeface="Roboto Thin"/>
                <a:ea typeface="Roboto Thin"/>
                <a:cs typeface="Roboto Thin"/>
                <a:sym typeface="Roboto Thin"/>
              </a:endParaRPr>
            </a:p>
          </p:txBody>
        </p:sp>
      </p:grpSp>
      <p:sp>
        <p:nvSpPr>
          <p:cNvPr id="566" name="Google Shape;566;p31"/>
          <p:cNvSpPr/>
          <p:nvPr/>
        </p:nvSpPr>
        <p:spPr>
          <a:xfrm>
            <a:off x="615450" y="4826350"/>
            <a:ext cx="2158800" cy="240600"/>
          </a:xfrm>
          <a:prstGeom prst="chevron">
            <a:avLst>
              <a:gd fmla="val 58529" name="adj"/>
            </a:avLst>
          </a:prstGeom>
          <a:solidFill>
            <a:srgbClr val="8ACBC2"/>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Background</a:t>
            </a:r>
            <a:endParaRPr/>
          </a:p>
        </p:txBody>
      </p:sp>
      <p:sp>
        <p:nvSpPr>
          <p:cNvPr id="567" name="Google Shape;567;p31"/>
          <p:cNvSpPr/>
          <p:nvPr/>
        </p:nvSpPr>
        <p:spPr>
          <a:xfrm>
            <a:off x="2632425" y="4826350"/>
            <a:ext cx="1715700" cy="240600"/>
          </a:xfrm>
          <a:prstGeom prst="chevron">
            <a:avLst>
              <a:gd fmla="val 58529" name="adj"/>
            </a:avLst>
          </a:prstGeom>
          <a:solidFill>
            <a:srgbClr val="8ACBC2"/>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Methodology</a:t>
            </a:r>
            <a:endParaRPr/>
          </a:p>
        </p:txBody>
      </p:sp>
      <p:sp>
        <p:nvSpPr>
          <p:cNvPr id="568" name="Google Shape;568;p31"/>
          <p:cNvSpPr/>
          <p:nvPr/>
        </p:nvSpPr>
        <p:spPr>
          <a:xfrm>
            <a:off x="4186297" y="4826350"/>
            <a:ext cx="1850400" cy="240600"/>
          </a:xfrm>
          <a:prstGeom prst="chevron">
            <a:avLst>
              <a:gd fmla="val 58529" name="adj"/>
            </a:avLst>
          </a:prstGeom>
          <a:solidFill>
            <a:srgbClr val="D0571A">
              <a:alpha val="72930"/>
            </a:srgbClr>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Findings</a:t>
            </a:r>
            <a:endParaRPr/>
          </a:p>
        </p:txBody>
      </p:sp>
      <p:sp>
        <p:nvSpPr>
          <p:cNvPr id="569" name="Google Shape;569;p31"/>
          <p:cNvSpPr/>
          <p:nvPr/>
        </p:nvSpPr>
        <p:spPr>
          <a:xfrm>
            <a:off x="5816091" y="4826350"/>
            <a:ext cx="2763300" cy="240600"/>
          </a:xfrm>
          <a:prstGeom prst="chevron">
            <a:avLst>
              <a:gd fmla="val 58529" name="adj"/>
            </a:avLst>
          </a:prstGeom>
          <a:solidFill>
            <a:srgbClr val="8ACBC2"/>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Recommendations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0"/>
                                        </p:tgtEl>
                                        <p:attrNameLst>
                                          <p:attrName>style.visibility</p:attrName>
                                        </p:attrNameLst>
                                      </p:cBhvr>
                                      <p:to>
                                        <p:strVal val="visible"/>
                                      </p:to>
                                    </p:set>
                                    <p:animEffect filter="fade" transition="in">
                                      <p:cBhvr>
                                        <p:cTn dur="1000"/>
                                        <p:tgtEl>
                                          <p:spTgt spid="5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3"/>
                                        </p:tgtEl>
                                        <p:attrNameLst>
                                          <p:attrName>style.visibility</p:attrName>
                                        </p:attrNameLst>
                                      </p:cBhvr>
                                      <p:to>
                                        <p:strVal val="visible"/>
                                      </p:to>
                                    </p:set>
                                    <p:animEffect filter="fade" transition="in">
                                      <p:cBhvr>
                                        <p:cTn dur="1000"/>
                                        <p:tgtEl>
                                          <p:spTgt spid="5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6"/>
                                        </p:tgtEl>
                                        <p:attrNameLst>
                                          <p:attrName>style.visibility</p:attrName>
                                        </p:attrNameLst>
                                      </p:cBhvr>
                                      <p:to>
                                        <p:strVal val="visible"/>
                                      </p:to>
                                    </p:set>
                                    <p:animEffect filter="fade" transition="in">
                                      <p:cBhvr>
                                        <p:cTn dur="1000"/>
                                        <p:tgtEl>
                                          <p:spTgt spid="5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9"/>
                                        </p:tgtEl>
                                        <p:attrNameLst>
                                          <p:attrName>style.visibility</p:attrName>
                                        </p:attrNameLst>
                                      </p:cBhvr>
                                      <p:to>
                                        <p:strVal val="visible"/>
                                      </p:to>
                                    </p:set>
                                    <p:animEffect filter="fade" transition="in">
                                      <p:cBhvr>
                                        <p:cTn dur="1000"/>
                                        <p:tgtEl>
                                          <p:spTgt spid="5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4"/>
          <p:cNvSpPr/>
          <p:nvPr/>
        </p:nvSpPr>
        <p:spPr>
          <a:xfrm>
            <a:off x="765150" y="1073325"/>
            <a:ext cx="933300" cy="233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4"/>
          <p:cNvSpPr txBox="1"/>
          <p:nvPr>
            <p:ph type="ctrTitle"/>
          </p:nvPr>
        </p:nvSpPr>
        <p:spPr>
          <a:xfrm>
            <a:off x="729625" y="841125"/>
            <a:ext cx="5859300" cy="195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800"/>
              <a:t>Établir un Processus pour la Conception d'un Espace Inclusif</a:t>
            </a:r>
            <a:endParaRPr sz="3800"/>
          </a:p>
        </p:txBody>
      </p:sp>
      <p:sp>
        <p:nvSpPr>
          <p:cNvPr id="94" name="Google Shape;94;p14"/>
          <p:cNvSpPr txBox="1"/>
          <p:nvPr>
            <p:ph idx="1" type="subTitle"/>
          </p:nvPr>
        </p:nvSpPr>
        <p:spPr>
          <a:xfrm>
            <a:off x="727952" y="4196725"/>
            <a:ext cx="7688100" cy="54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Isabelle Ho, Olivia Petropulos, Ezra Vail, Mike Viozzi</a:t>
            </a:r>
            <a:endParaRPr/>
          </a:p>
        </p:txBody>
      </p:sp>
      <p:pic>
        <p:nvPicPr>
          <p:cNvPr id="95" name="Google Shape;95;p14"/>
          <p:cNvPicPr preferRelativeResize="0"/>
          <p:nvPr/>
        </p:nvPicPr>
        <p:blipFill>
          <a:blip r:embed="rId3">
            <a:alphaModFix/>
          </a:blip>
          <a:stretch>
            <a:fillRect/>
          </a:stretch>
        </p:blipFill>
        <p:spPr>
          <a:xfrm>
            <a:off x="8044900" y="0"/>
            <a:ext cx="1099099" cy="488750"/>
          </a:xfrm>
          <a:prstGeom prst="rect">
            <a:avLst/>
          </a:prstGeom>
          <a:noFill/>
          <a:ln>
            <a:noFill/>
          </a:ln>
        </p:spPr>
      </p:pic>
      <p:pic>
        <p:nvPicPr>
          <p:cNvPr id="96" name="Google Shape;96;p14"/>
          <p:cNvPicPr preferRelativeResize="0"/>
          <p:nvPr/>
        </p:nvPicPr>
        <p:blipFill>
          <a:blip r:embed="rId4">
            <a:alphaModFix/>
          </a:blip>
          <a:stretch>
            <a:fillRect/>
          </a:stretch>
        </p:blipFill>
        <p:spPr>
          <a:xfrm>
            <a:off x="6956050" y="751926"/>
            <a:ext cx="933250" cy="2419850"/>
          </a:xfrm>
          <a:prstGeom prst="rect">
            <a:avLst/>
          </a:prstGeom>
          <a:noFill/>
          <a:ln>
            <a:noFill/>
          </a:ln>
        </p:spPr>
      </p:pic>
      <p:sp>
        <p:nvSpPr>
          <p:cNvPr id="97" name="Google Shape;97;p1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98" name="Google Shape;98;p14"/>
          <p:cNvSpPr txBox="1"/>
          <p:nvPr/>
        </p:nvSpPr>
        <p:spPr>
          <a:xfrm>
            <a:off x="729625" y="2947100"/>
            <a:ext cx="7688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dk2"/>
                </a:solidFill>
                <a:latin typeface="Raleway"/>
                <a:ea typeface="Raleway"/>
                <a:cs typeface="Raleway"/>
                <a:sym typeface="Raleway"/>
              </a:rPr>
              <a:t>Establishing a Process for the </a:t>
            </a:r>
            <a:endParaRPr b="1" sz="2400">
              <a:solidFill>
                <a:schemeClr val="dk2"/>
              </a:solidFill>
              <a:latin typeface="Raleway"/>
              <a:ea typeface="Raleway"/>
              <a:cs typeface="Raleway"/>
              <a:sym typeface="Raleway"/>
            </a:endParaRPr>
          </a:p>
          <a:p>
            <a:pPr indent="0" lvl="0" marL="0" rtl="0" algn="l">
              <a:spcBef>
                <a:spcPts val="0"/>
              </a:spcBef>
              <a:spcAft>
                <a:spcPts val="0"/>
              </a:spcAft>
              <a:buNone/>
            </a:pPr>
            <a:r>
              <a:rPr b="1" lang="en" sz="2400">
                <a:solidFill>
                  <a:schemeClr val="dk2"/>
                </a:solidFill>
                <a:latin typeface="Raleway"/>
                <a:ea typeface="Raleway"/>
                <a:cs typeface="Raleway"/>
                <a:sym typeface="Raleway"/>
              </a:rPr>
              <a:t>Design </a:t>
            </a:r>
            <a:r>
              <a:rPr b="1" lang="en" sz="2400">
                <a:solidFill>
                  <a:schemeClr val="dk2"/>
                </a:solidFill>
                <a:latin typeface="Raleway"/>
                <a:ea typeface="Raleway"/>
                <a:cs typeface="Raleway"/>
                <a:sym typeface="Raleway"/>
              </a:rPr>
              <a:t>of</a:t>
            </a:r>
            <a:r>
              <a:rPr b="1" lang="en" sz="2400">
                <a:solidFill>
                  <a:schemeClr val="dk2"/>
                </a:solidFill>
                <a:latin typeface="Raleway"/>
                <a:ea typeface="Raleway"/>
                <a:cs typeface="Raleway"/>
                <a:sym typeface="Raleway"/>
              </a:rPr>
              <a:t> an Inclusive Space</a:t>
            </a:r>
            <a:endParaRPr sz="2400">
              <a:latin typeface="Raleway"/>
              <a:ea typeface="Raleway"/>
              <a:cs typeface="Raleway"/>
              <a:sym typeface="Raleway"/>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32"/>
          <p:cNvSpPr/>
          <p:nvPr/>
        </p:nvSpPr>
        <p:spPr>
          <a:xfrm>
            <a:off x="0" y="-76200"/>
            <a:ext cx="9144000" cy="630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3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576" name="Google Shape;576;p32"/>
          <p:cNvSpPr/>
          <p:nvPr/>
        </p:nvSpPr>
        <p:spPr>
          <a:xfrm>
            <a:off x="515000" y="748150"/>
            <a:ext cx="1186200" cy="630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7" name="Google Shape;577;p32"/>
          <p:cNvGrpSpPr/>
          <p:nvPr/>
        </p:nvGrpSpPr>
        <p:grpSpPr>
          <a:xfrm>
            <a:off x="2650650" y="328000"/>
            <a:ext cx="2677800" cy="990600"/>
            <a:chOff x="1660050" y="632800"/>
            <a:chExt cx="2677800" cy="990600"/>
          </a:xfrm>
        </p:grpSpPr>
        <p:sp>
          <p:nvSpPr>
            <p:cNvPr id="578" name="Google Shape;578;p32"/>
            <p:cNvSpPr/>
            <p:nvPr/>
          </p:nvSpPr>
          <p:spPr>
            <a:xfrm>
              <a:off x="1660050" y="632800"/>
              <a:ext cx="2677800" cy="990600"/>
            </a:xfrm>
            <a:prstGeom prst="rect">
              <a:avLst/>
            </a:prstGeom>
            <a:solidFill>
              <a:srgbClr val="1A9988">
                <a:alpha val="78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rPr lang="en" sz="1300">
                  <a:latin typeface="Lato"/>
                  <a:ea typeface="Lato"/>
                  <a:cs typeface="Lato"/>
                  <a:sym typeface="Lato"/>
                </a:rPr>
                <a:t>SINGA aims to promote inclusivity and community building</a:t>
              </a:r>
              <a:endParaRPr sz="1300">
                <a:latin typeface="Lato"/>
                <a:ea typeface="Lato"/>
                <a:cs typeface="Lato"/>
                <a:sym typeface="Lato"/>
              </a:endParaRPr>
            </a:p>
          </p:txBody>
        </p:sp>
        <p:sp>
          <p:nvSpPr>
            <p:cNvPr id="579" name="Google Shape;579;p32"/>
            <p:cNvSpPr/>
            <p:nvPr/>
          </p:nvSpPr>
          <p:spPr>
            <a:xfrm>
              <a:off x="1660050" y="632800"/>
              <a:ext cx="2677800" cy="424800"/>
            </a:xfrm>
            <a:prstGeom prst="rect">
              <a:avLst/>
            </a:prstGeom>
            <a:solidFill>
              <a:srgbClr val="1A9988">
                <a:alpha val="78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latin typeface="Lato"/>
                  <a:ea typeface="Lato"/>
                  <a:cs typeface="Lato"/>
                  <a:sym typeface="Lato"/>
                </a:rPr>
                <a:t>Connaître l'organisation</a:t>
              </a:r>
              <a:endParaRPr b="1" sz="1700">
                <a:latin typeface="Lato"/>
                <a:ea typeface="Lato"/>
                <a:cs typeface="Lato"/>
                <a:sym typeface="Lato"/>
              </a:endParaRPr>
            </a:p>
          </p:txBody>
        </p:sp>
      </p:grpSp>
      <p:grpSp>
        <p:nvGrpSpPr>
          <p:cNvPr id="580" name="Google Shape;580;p32"/>
          <p:cNvGrpSpPr/>
          <p:nvPr/>
        </p:nvGrpSpPr>
        <p:grpSpPr>
          <a:xfrm>
            <a:off x="2650650" y="1318600"/>
            <a:ext cx="2677800" cy="1133199"/>
            <a:chOff x="1660050" y="1623400"/>
            <a:chExt cx="2677800" cy="1133199"/>
          </a:xfrm>
        </p:grpSpPr>
        <p:cxnSp>
          <p:nvCxnSpPr>
            <p:cNvPr id="581" name="Google Shape;581;p32"/>
            <p:cNvCxnSpPr>
              <a:stCxn id="578" idx="2"/>
              <a:endCxn id="582" idx="0"/>
            </p:cNvCxnSpPr>
            <p:nvPr/>
          </p:nvCxnSpPr>
          <p:spPr>
            <a:xfrm>
              <a:off x="2998950" y="1623400"/>
              <a:ext cx="0" cy="218700"/>
            </a:xfrm>
            <a:prstGeom prst="straightConnector1">
              <a:avLst/>
            </a:prstGeom>
            <a:noFill/>
            <a:ln cap="flat" cmpd="sng" w="19050">
              <a:solidFill>
                <a:schemeClr val="dk2"/>
              </a:solidFill>
              <a:prstDash val="solid"/>
              <a:round/>
              <a:headEnd len="med" w="med" type="none"/>
              <a:tailEnd len="med" w="med" type="triangle"/>
            </a:ln>
          </p:spPr>
        </p:cxnSp>
        <p:sp>
          <p:nvSpPr>
            <p:cNvPr id="583" name="Google Shape;583;p32"/>
            <p:cNvSpPr/>
            <p:nvPr/>
          </p:nvSpPr>
          <p:spPr>
            <a:xfrm>
              <a:off x="1660050" y="1842199"/>
              <a:ext cx="2677800" cy="914400"/>
            </a:xfrm>
            <a:prstGeom prst="rect">
              <a:avLst/>
            </a:prstGeom>
            <a:solidFill>
              <a:srgbClr val="1A9988">
                <a:alpha val="2024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rPr lang="en" sz="1300">
                  <a:latin typeface="Lato"/>
                  <a:ea typeface="Lato"/>
                  <a:cs typeface="Lato"/>
                  <a:sym typeface="Lato"/>
                </a:rPr>
                <a:t>New arrivals and existing Lyon community</a:t>
              </a:r>
              <a:endParaRPr sz="1300">
                <a:latin typeface="Lato"/>
                <a:ea typeface="Lato"/>
                <a:cs typeface="Lato"/>
                <a:sym typeface="Lato"/>
              </a:endParaRPr>
            </a:p>
          </p:txBody>
        </p:sp>
        <p:sp>
          <p:nvSpPr>
            <p:cNvPr id="582" name="Google Shape;582;p32"/>
            <p:cNvSpPr/>
            <p:nvPr/>
          </p:nvSpPr>
          <p:spPr>
            <a:xfrm>
              <a:off x="1660050" y="1842212"/>
              <a:ext cx="2677800" cy="424800"/>
            </a:xfrm>
            <a:prstGeom prst="rect">
              <a:avLst/>
            </a:prstGeom>
            <a:solidFill>
              <a:srgbClr val="1A9988">
                <a:alpha val="2024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latin typeface="Lato"/>
                  <a:ea typeface="Lato"/>
                  <a:cs typeface="Lato"/>
                  <a:sym typeface="Lato"/>
                </a:rPr>
                <a:t>Connaître les utilisateurs</a:t>
              </a:r>
              <a:endParaRPr b="1" sz="1700">
                <a:latin typeface="Lato"/>
                <a:ea typeface="Lato"/>
                <a:cs typeface="Lato"/>
                <a:sym typeface="Lato"/>
              </a:endParaRPr>
            </a:p>
          </p:txBody>
        </p:sp>
      </p:grpSp>
      <p:grpSp>
        <p:nvGrpSpPr>
          <p:cNvPr id="584" name="Google Shape;584;p32"/>
          <p:cNvGrpSpPr/>
          <p:nvPr/>
        </p:nvGrpSpPr>
        <p:grpSpPr>
          <a:xfrm>
            <a:off x="2650650" y="2451799"/>
            <a:ext cx="2677800" cy="2063826"/>
            <a:chOff x="1660050" y="2756599"/>
            <a:chExt cx="2677800" cy="2063826"/>
          </a:xfrm>
        </p:grpSpPr>
        <p:sp>
          <p:nvSpPr>
            <p:cNvPr id="585" name="Google Shape;585;p32"/>
            <p:cNvSpPr/>
            <p:nvPr/>
          </p:nvSpPr>
          <p:spPr>
            <a:xfrm>
              <a:off x="1660050" y="2975425"/>
              <a:ext cx="2677800" cy="1845000"/>
            </a:xfrm>
            <a:prstGeom prst="rect">
              <a:avLst/>
            </a:prstGeom>
            <a:solidFill>
              <a:srgbClr val="1A9988">
                <a:alpha val="33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314325" lvl="0" marL="457200" rtl="0" algn="l">
                <a:spcBef>
                  <a:spcPts val="0"/>
                </a:spcBef>
                <a:spcAft>
                  <a:spcPts val="0"/>
                </a:spcAft>
                <a:buSzPts val="1350"/>
                <a:buFont typeface="Lato"/>
                <a:buChar char="-"/>
              </a:pPr>
              <a:r>
                <a:rPr lang="en" sz="1350">
                  <a:latin typeface="Lato"/>
                  <a:ea typeface="Lato"/>
                  <a:cs typeface="Lato"/>
                  <a:sym typeface="Lato"/>
                </a:rPr>
                <a:t>Employment</a:t>
              </a:r>
              <a:endParaRPr sz="1350">
                <a:latin typeface="Lato"/>
                <a:ea typeface="Lato"/>
                <a:cs typeface="Lato"/>
                <a:sym typeface="Lato"/>
              </a:endParaRPr>
            </a:p>
            <a:p>
              <a:pPr indent="-314325" lvl="0" marL="457200" rtl="0" algn="l">
                <a:spcBef>
                  <a:spcPts val="0"/>
                </a:spcBef>
                <a:spcAft>
                  <a:spcPts val="0"/>
                </a:spcAft>
                <a:buSzPts val="1350"/>
                <a:buFont typeface="Lato"/>
                <a:buChar char="-"/>
              </a:pPr>
              <a:r>
                <a:rPr lang="en" sz="1350">
                  <a:latin typeface="Lato"/>
                  <a:ea typeface="Lato"/>
                  <a:cs typeface="Lato"/>
                  <a:sym typeface="Lato"/>
                </a:rPr>
                <a:t>Housing and Administrative Support</a:t>
              </a:r>
              <a:endParaRPr sz="1350">
                <a:latin typeface="Lato"/>
                <a:ea typeface="Lato"/>
                <a:cs typeface="Lato"/>
                <a:sym typeface="Lato"/>
              </a:endParaRPr>
            </a:p>
            <a:p>
              <a:pPr indent="-314325" lvl="0" marL="457200" rtl="0" algn="l">
                <a:spcBef>
                  <a:spcPts val="0"/>
                </a:spcBef>
                <a:spcAft>
                  <a:spcPts val="0"/>
                </a:spcAft>
                <a:buSzPts val="1350"/>
                <a:buFont typeface="Lato"/>
                <a:buChar char="-"/>
              </a:pPr>
              <a:r>
                <a:rPr lang="en" sz="1350">
                  <a:latin typeface="Lato"/>
                  <a:ea typeface="Lato"/>
                  <a:cs typeface="Lato"/>
                  <a:sym typeface="Lato"/>
                </a:rPr>
                <a:t>Language Support</a:t>
              </a:r>
              <a:endParaRPr sz="1350">
                <a:latin typeface="Lato"/>
                <a:ea typeface="Lato"/>
                <a:cs typeface="Lato"/>
                <a:sym typeface="Lato"/>
              </a:endParaRPr>
            </a:p>
            <a:p>
              <a:pPr indent="-314325" lvl="0" marL="457200" rtl="0" algn="l">
                <a:spcBef>
                  <a:spcPts val="0"/>
                </a:spcBef>
                <a:spcAft>
                  <a:spcPts val="0"/>
                </a:spcAft>
                <a:buSzPts val="1350"/>
                <a:buFont typeface="Lato"/>
                <a:buChar char="-"/>
              </a:pPr>
              <a:r>
                <a:rPr lang="en" sz="1350">
                  <a:latin typeface="Lato"/>
                  <a:ea typeface="Lato"/>
                  <a:cs typeface="Lato"/>
                  <a:sym typeface="Lato"/>
                </a:rPr>
                <a:t>Social and Cultural Support</a:t>
              </a:r>
              <a:endParaRPr sz="1350">
                <a:latin typeface="Lato"/>
                <a:ea typeface="Lato"/>
                <a:cs typeface="Lato"/>
                <a:sym typeface="Lato"/>
              </a:endParaRPr>
            </a:p>
            <a:p>
              <a:pPr indent="-314325" lvl="0" marL="457200" rtl="0" algn="l">
                <a:spcBef>
                  <a:spcPts val="0"/>
                </a:spcBef>
                <a:spcAft>
                  <a:spcPts val="0"/>
                </a:spcAft>
                <a:buSzPts val="1350"/>
                <a:buFont typeface="Lato"/>
                <a:buChar char="-"/>
              </a:pPr>
              <a:r>
                <a:rPr lang="en" sz="1350">
                  <a:latin typeface="Lato"/>
                  <a:ea typeface="Lato"/>
                  <a:cs typeface="Lato"/>
                  <a:sym typeface="Lato"/>
                </a:rPr>
                <a:t>Welcoming Atmosphere</a:t>
              </a:r>
              <a:endParaRPr sz="1350">
                <a:latin typeface="Lato"/>
                <a:ea typeface="Lato"/>
                <a:cs typeface="Lato"/>
                <a:sym typeface="Lato"/>
              </a:endParaRPr>
            </a:p>
          </p:txBody>
        </p:sp>
        <p:sp>
          <p:nvSpPr>
            <p:cNvPr id="586" name="Google Shape;586;p32"/>
            <p:cNvSpPr/>
            <p:nvPr/>
          </p:nvSpPr>
          <p:spPr>
            <a:xfrm>
              <a:off x="1660050" y="2975423"/>
              <a:ext cx="2677800" cy="424800"/>
            </a:xfrm>
            <a:prstGeom prst="rect">
              <a:avLst/>
            </a:prstGeom>
            <a:solidFill>
              <a:srgbClr val="1A9988">
                <a:alpha val="331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latin typeface="Lato"/>
                  <a:ea typeface="Lato"/>
                  <a:cs typeface="Lato"/>
                  <a:sym typeface="Lato"/>
                </a:rPr>
                <a:t>Établir leurs Besoins</a:t>
              </a:r>
              <a:endParaRPr b="1" sz="1700">
                <a:latin typeface="Lato"/>
                <a:ea typeface="Lato"/>
                <a:cs typeface="Lato"/>
                <a:sym typeface="Lato"/>
              </a:endParaRPr>
            </a:p>
          </p:txBody>
        </p:sp>
        <p:cxnSp>
          <p:nvCxnSpPr>
            <p:cNvPr id="587" name="Google Shape;587;p32"/>
            <p:cNvCxnSpPr>
              <a:stCxn id="583" idx="2"/>
              <a:endCxn id="586" idx="0"/>
            </p:cNvCxnSpPr>
            <p:nvPr/>
          </p:nvCxnSpPr>
          <p:spPr>
            <a:xfrm>
              <a:off x="2998950" y="2756599"/>
              <a:ext cx="0" cy="218700"/>
            </a:xfrm>
            <a:prstGeom prst="straightConnector1">
              <a:avLst/>
            </a:prstGeom>
            <a:noFill/>
            <a:ln cap="flat" cmpd="sng" w="19050">
              <a:solidFill>
                <a:schemeClr val="dk2"/>
              </a:solidFill>
              <a:prstDash val="solid"/>
              <a:round/>
              <a:headEnd len="med" w="med" type="none"/>
              <a:tailEnd len="med" w="med" type="triangle"/>
            </a:ln>
          </p:spPr>
        </p:cxnSp>
      </p:grpSp>
      <p:grpSp>
        <p:nvGrpSpPr>
          <p:cNvPr id="588" name="Google Shape;588;p32"/>
          <p:cNvGrpSpPr/>
          <p:nvPr/>
        </p:nvGrpSpPr>
        <p:grpSpPr>
          <a:xfrm>
            <a:off x="5328597" y="783217"/>
            <a:ext cx="2035373" cy="2055109"/>
            <a:chOff x="4360225" y="1088025"/>
            <a:chExt cx="2916425" cy="2055109"/>
          </a:xfrm>
        </p:grpSpPr>
        <p:cxnSp>
          <p:nvCxnSpPr>
            <p:cNvPr id="589" name="Google Shape;589;p32"/>
            <p:cNvCxnSpPr/>
            <p:nvPr/>
          </p:nvCxnSpPr>
          <p:spPr>
            <a:xfrm rot="10800000">
              <a:off x="7265250" y="1095334"/>
              <a:ext cx="11400" cy="2047800"/>
            </a:xfrm>
            <a:prstGeom prst="straightConnector1">
              <a:avLst/>
            </a:prstGeom>
            <a:noFill/>
            <a:ln cap="flat" cmpd="sng" w="19050">
              <a:solidFill>
                <a:schemeClr val="dk2"/>
              </a:solidFill>
              <a:prstDash val="dot"/>
              <a:round/>
              <a:headEnd len="med" w="med" type="none"/>
              <a:tailEnd len="med" w="med" type="none"/>
            </a:ln>
          </p:spPr>
        </p:cxnSp>
        <p:cxnSp>
          <p:nvCxnSpPr>
            <p:cNvPr id="590" name="Google Shape;590;p32"/>
            <p:cNvCxnSpPr/>
            <p:nvPr/>
          </p:nvCxnSpPr>
          <p:spPr>
            <a:xfrm rot="10800000">
              <a:off x="4360225" y="1088025"/>
              <a:ext cx="2894400" cy="8100"/>
            </a:xfrm>
            <a:prstGeom prst="straightConnector1">
              <a:avLst/>
            </a:prstGeom>
            <a:noFill/>
            <a:ln cap="flat" cmpd="sng" w="19050">
              <a:solidFill>
                <a:schemeClr val="dk2"/>
              </a:solidFill>
              <a:prstDash val="dot"/>
              <a:round/>
              <a:headEnd len="med" w="med" type="none"/>
              <a:tailEnd len="med" w="med" type="triangle"/>
            </a:ln>
          </p:spPr>
        </p:cxnSp>
      </p:grpSp>
      <p:grpSp>
        <p:nvGrpSpPr>
          <p:cNvPr id="591" name="Google Shape;591;p32"/>
          <p:cNvGrpSpPr/>
          <p:nvPr/>
        </p:nvGrpSpPr>
        <p:grpSpPr>
          <a:xfrm>
            <a:off x="5328450" y="2726646"/>
            <a:ext cx="3323613" cy="1725314"/>
            <a:chOff x="5159117" y="3115000"/>
            <a:chExt cx="3445944" cy="1449600"/>
          </a:xfrm>
        </p:grpSpPr>
        <p:sp>
          <p:nvSpPr>
            <p:cNvPr id="592" name="Google Shape;592;p32"/>
            <p:cNvSpPr/>
            <p:nvPr/>
          </p:nvSpPr>
          <p:spPr>
            <a:xfrm>
              <a:off x="5927250" y="3115000"/>
              <a:ext cx="2677800" cy="1449600"/>
            </a:xfrm>
            <a:prstGeom prst="rect">
              <a:avLst/>
            </a:prstGeom>
            <a:solidFill>
              <a:srgbClr val="1A9988">
                <a:alpha val="5116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Permeable barrier</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Flexibility</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Wayfinding</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800 sq. meters</a:t>
              </a:r>
              <a:endParaRPr>
                <a:latin typeface="Lato"/>
                <a:ea typeface="Lato"/>
                <a:cs typeface="Lato"/>
                <a:sym typeface="Lato"/>
              </a:endParaRPr>
            </a:p>
          </p:txBody>
        </p:sp>
        <p:sp>
          <p:nvSpPr>
            <p:cNvPr id="593" name="Google Shape;593;p32"/>
            <p:cNvSpPr/>
            <p:nvPr/>
          </p:nvSpPr>
          <p:spPr>
            <a:xfrm>
              <a:off x="5927261" y="3115003"/>
              <a:ext cx="2677800" cy="478800"/>
            </a:xfrm>
            <a:prstGeom prst="rect">
              <a:avLst/>
            </a:prstGeom>
            <a:solidFill>
              <a:srgbClr val="1A9988">
                <a:alpha val="5116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latin typeface="Lato"/>
                  <a:ea typeface="Lato"/>
                  <a:cs typeface="Lato"/>
                  <a:sym typeface="Lato"/>
                </a:rPr>
                <a:t>Soyez attentif à la Conception</a:t>
              </a:r>
              <a:endParaRPr b="1" sz="1700">
                <a:latin typeface="Lato"/>
                <a:ea typeface="Lato"/>
                <a:cs typeface="Lato"/>
                <a:sym typeface="Lato"/>
              </a:endParaRPr>
            </a:p>
          </p:txBody>
        </p:sp>
        <p:cxnSp>
          <p:nvCxnSpPr>
            <p:cNvPr id="594" name="Google Shape;594;p32"/>
            <p:cNvCxnSpPr>
              <a:stCxn id="585" idx="3"/>
              <a:endCxn id="592" idx="1"/>
            </p:cNvCxnSpPr>
            <p:nvPr/>
          </p:nvCxnSpPr>
          <p:spPr>
            <a:xfrm flipH="1" rot="10800000">
              <a:off x="5159117" y="3839711"/>
              <a:ext cx="768000" cy="3300"/>
            </a:xfrm>
            <a:prstGeom prst="straightConnector1">
              <a:avLst/>
            </a:prstGeom>
            <a:noFill/>
            <a:ln cap="flat" cmpd="sng" w="19050">
              <a:solidFill>
                <a:schemeClr val="dk2"/>
              </a:solidFill>
              <a:prstDash val="solid"/>
              <a:round/>
              <a:headEnd len="med" w="med" type="none"/>
              <a:tailEnd len="med" w="med" type="triangle"/>
            </a:ln>
          </p:spPr>
        </p:cxnSp>
      </p:grpSp>
      <p:pic>
        <p:nvPicPr>
          <p:cNvPr id="595" name="Google Shape;595;p32"/>
          <p:cNvPicPr preferRelativeResize="0"/>
          <p:nvPr/>
        </p:nvPicPr>
        <p:blipFill>
          <a:blip r:embed="rId3">
            <a:alphaModFix/>
          </a:blip>
          <a:stretch>
            <a:fillRect/>
          </a:stretch>
        </p:blipFill>
        <p:spPr>
          <a:xfrm>
            <a:off x="1152500" y="71575"/>
            <a:ext cx="548700" cy="1422753"/>
          </a:xfrm>
          <a:prstGeom prst="rect">
            <a:avLst/>
          </a:prstGeom>
          <a:noFill/>
          <a:ln>
            <a:noFill/>
          </a:ln>
        </p:spPr>
      </p:pic>
      <p:pic>
        <p:nvPicPr>
          <p:cNvPr id="596" name="Google Shape;596;p32"/>
          <p:cNvPicPr preferRelativeResize="0"/>
          <p:nvPr/>
        </p:nvPicPr>
        <p:blipFill>
          <a:blip r:embed="rId4">
            <a:alphaModFix/>
          </a:blip>
          <a:stretch>
            <a:fillRect/>
          </a:stretch>
        </p:blipFill>
        <p:spPr>
          <a:xfrm>
            <a:off x="690323" y="1620163"/>
            <a:ext cx="1473050" cy="1066674"/>
          </a:xfrm>
          <a:prstGeom prst="rect">
            <a:avLst/>
          </a:prstGeom>
          <a:noFill/>
          <a:ln>
            <a:noFill/>
          </a:ln>
        </p:spPr>
      </p:pic>
      <p:pic>
        <p:nvPicPr>
          <p:cNvPr id="597" name="Google Shape;597;p32"/>
          <p:cNvPicPr preferRelativeResize="0"/>
          <p:nvPr/>
        </p:nvPicPr>
        <p:blipFill>
          <a:blip r:embed="rId5">
            <a:alphaModFix/>
          </a:blip>
          <a:stretch>
            <a:fillRect/>
          </a:stretch>
        </p:blipFill>
        <p:spPr>
          <a:xfrm>
            <a:off x="474350" y="2686825"/>
            <a:ext cx="1905000" cy="1905000"/>
          </a:xfrm>
          <a:prstGeom prst="rect">
            <a:avLst/>
          </a:prstGeom>
          <a:noFill/>
          <a:ln>
            <a:noFill/>
          </a:ln>
        </p:spPr>
      </p:pic>
      <p:sp>
        <p:nvSpPr>
          <p:cNvPr id="598" name="Google Shape;598;p32"/>
          <p:cNvSpPr/>
          <p:nvPr/>
        </p:nvSpPr>
        <p:spPr>
          <a:xfrm>
            <a:off x="604550" y="4826350"/>
            <a:ext cx="2158800" cy="240600"/>
          </a:xfrm>
          <a:prstGeom prst="chevron">
            <a:avLst>
              <a:gd fmla="val 58529" name="adj"/>
            </a:avLst>
          </a:prstGeom>
          <a:solidFill>
            <a:srgbClr val="8ACBC2"/>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Background</a:t>
            </a:r>
            <a:endParaRPr/>
          </a:p>
        </p:txBody>
      </p:sp>
      <p:sp>
        <p:nvSpPr>
          <p:cNvPr id="599" name="Google Shape;599;p32"/>
          <p:cNvSpPr/>
          <p:nvPr/>
        </p:nvSpPr>
        <p:spPr>
          <a:xfrm>
            <a:off x="2621525" y="4826350"/>
            <a:ext cx="1715700" cy="240600"/>
          </a:xfrm>
          <a:prstGeom prst="chevron">
            <a:avLst>
              <a:gd fmla="val 58529" name="adj"/>
            </a:avLst>
          </a:prstGeom>
          <a:solidFill>
            <a:srgbClr val="8ACBC2"/>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Methodology</a:t>
            </a:r>
            <a:endParaRPr/>
          </a:p>
        </p:txBody>
      </p:sp>
      <p:sp>
        <p:nvSpPr>
          <p:cNvPr id="600" name="Google Shape;600;p32"/>
          <p:cNvSpPr/>
          <p:nvPr/>
        </p:nvSpPr>
        <p:spPr>
          <a:xfrm>
            <a:off x="4186300" y="4826350"/>
            <a:ext cx="1745100" cy="240600"/>
          </a:xfrm>
          <a:prstGeom prst="chevron">
            <a:avLst>
              <a:gd fmla="val 58529" name="adj"/>
            </a:avLst>
          </a:prstGeom>
          <a:solidFill>
            <a:srgbClr val="8ACBC2"/>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Findings</a:t>
            </a:r>
            <a:endParaRPr/>
          </a:p>
        </p:txBody>
      </p:sp>
      <p:sp>
        <p:nvSpPr>
          <p:cNvPr id="601" name="Google Shape;601;p32"/>
          <p:cNvSpPr/>
          <p:nvPr/>
        </p:nvSpPr>
        <p:spPr>
          <a:xfrm>
            <a:off x="5739891" y="4826350"/>
            <a:ext cx="2763300" cy="240600"/>
          </a:xfrm>
          <a:prstGeom prst="chevron">
            <a:avLst>
              <a:gd fmla="val 58529" name="adj"/>
            </a:avLst>
          </a:prstGeom>
          <a:solidFill>
            <a:srgbClr val="D0571A">
              <a:alpha val="72930"/>
            </a:srgbClr>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Recommendations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4"/>
                                        </p:tgtEl>
                                        <p:attrNameLst>
                                          <p:attrName>style.visibility</p:attrName>
                                        </p:attrNameLst>
                                      </p:cBhvr>
                                      <p:to>
                                        <p:strVal val="visible"/>
                                      </p:to>
                                    </p:set>
                                    <p:animEffect filter="fade" transition="in">
                                      <p:cBhvr>
                                        <p:cTn dur="1000"/>
                                        <p:tgtEl>
                                          <p:spTgt spid="584"/>
                                        </p:tgtEl>
                                      </p:cBhvr>
                                    </p:animEffect>
                                  </p:childTnLst>
                                </p:cTn>
                              </p:par>
                              <p:par>
                                <p:cTn fill="hold" nodeType="withEffect" presetClass="entr" presetID="10" presetSubtype="0">
                                  <p:stCondLst>
                                    <p:cond delay="0"/>
                                  </p:stCondLst>
                                  <p:childTnLst>
                                    <p:set>
                                      <p:cBhvr>
                                        <p:cTn dur="1" fill="hold">
                                          <p:stCondLst>
                                            <p:cond delay="0"/>
                                          </p:stCondLst>
                                        </p:cTn>
                                        <p:tgtEl>
                                          <p:spTgt spid="597"/>
                                        </p:tgtEl>
                                        <p:attrNameLst>
                                          <p:attrName>style.visibility</p:attrName>
                                        </p:attrNameLst>
                                      </p:cBhvr>
                                      <p:to>
                                        <p:strVal val="visible"/>
                                      </p:to>
                                    </p:set>
                                    <p:animEffect filter="fade" transition="in">
                                      <p:cBhvr>
                                        <p:cTn dur="1000"/>
                                        <p:tgtEl>
                                          <p:spTgt spid="5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1"/>
                                        </p:tgtEl>
                                        <p:attrNameLst>
                                          <p:attrName>style.visibility</p:attrName>
                                        </p:attrNameLst>
                                      </p:cBhvr>
                                      <p:to>
                                        <p:strVal val="visible"/>
                                      </p:to>
                                    </p:set>
                                    <p:animEffect filter="fade" transition="in">
                                      <p:cBhvr>
                                        <p:cTn dur="1000"/>
                                        <p:tgtEl>
                                          <p:spTgt spid="5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8"/>
                                        </p:tgtEl>
                                        <p:attrNameLst>
                                          <p:attrName>style.visibility</p:attrName>
                                        </p:attrNameLst>
                                      </p:cBhvr>
                                      <p:to>
                                        <p:strVal val="visible"/>
                                      </p:to>
                                    </p:set>
                                    <p:animEffect filter="fade" transition="in">
                                      <p:cBhvr>
                                        <p:cTn dur="1000"/>
                                        <p:tgtEl>
                                          <p:spTgt spid="5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grpSp>
        <p:nvGrpSpPr>
          <p:cNvPr id="606" name="Google Shape;606;p33"/>
          <p:cNvGrpSpPr/>
          <p:nvPr/>
        </p:nvGrpSpPr>
        <p:grpSpPr>
          <a:xfrm>
            <a:off x="4681391" y="1583482"/>
            <a:ext cx="3193742" cy="3140401"/>
            <a:chOff x="4681391" y="1583482"/>
            <a:chExt cx="3193742" cy="3140401"/>
          </a:xfrm>
        </p:grpSpPr>
        <p:sp>
          <p:nvSpPr>
            <p:cNvPr id="607" name="Google Shape;607;p33"/>
            <p:cNvSpPr/>
            <p:nvPr/>
          </p:nvSpPr>
          <p:spPr>
            <a:xfrm>
              <a:off x="4681391" y="1583482"/>
              <a:ext cx="3193742" cy="3140401"/>
            </a:xfrm>
            <a:prstGeom prst="ellipse">
              <a:avLst/>
            </a:prstGeom>
            <a:solidFill>
              <a:srgbClr val="1A9988">
                <a:alpha val="5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33"/>
            <p:cNvSpPr txBox="1"/>
            <p:nvPr/>
          </p:nvSpPr>
          <p:spPr>
            <a:xfrm>
              <a:off x="4867727" y="3265475"/>
              <a:ext cx="1191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u="sng">
                  <a:solidFill>
                    <a:schemeClr val="dk2"/>
                  </a:solidFill>
                  <a:latin typeface="Lato"/>
                  <a:ea typeface="Lato"/>
                  <a:cs typeface="Lato"/>
                  <a:sym typeface="Lato"/>
                </a:rPr>
                <a:t>Ramps</a:t>
              </a:r>
              <a:r>
                <a:rPr lang="en" sz="1200">
                  <a:solidFill>
                    <a:schemeClr val="dk2"/>
                  </a:solidFill>
                  <a:latin typeface="Lato"/>
                  <a:ea typeface="Lato"/>
                  <a:cs typeface="Lato"/>
                  <a:sym typeface="Lato"/>
                </a:rPr>
                <a:t> &amp; elevators</a:t>
              </a:r>
              <a:endParaRPr sz="1200">
                <a:solidFill>
                  <a:schemeClr val="dk2"/>
                </a:solidFill>
                <a:latin typeface="Lato"/>
                <a:ea typeface="Lato"/>
                <a:cs typeface="Lato"/>
                <a:sym typeface="Lato"/>
              </a:endParaRPr>
            </a:p>
          </p:txBody>
        </p:sp>
        <p:sp>
          <p:nvSpPr>
            <p:cNvPr id="609" name="Google Shape;609;p33"/>
            <p:cNvSpPr txBox="1"/>
            <p:nvPr/>
          </p:nvSpPr>
          <p:spPr>
            <a:xfrm>
              <a:off x="5618913" y="3664462"/>
              <a:ext cx="1410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u="sng">
                  <a:solidFill>
                    <a:schemeClr val="dk2"/>
                  </a:solidFill>
                  <a:latin typeface="Lato"/>
                  <a:ea typeface="Lato"/>
                  <a:cs typeface="Lato"/>
                  <a:sym typeface="Lato"/>
                </a:rPr>
                <a:t>T</a:t>
              </a:r>
              <a:r>
                <a:rPr lang="en" sz="1200" u="sng">
                  <a:solidFill>
                    <a:schemeClr val="dk2"/>
                  </a:solidFill>
                  <a:latin typeface="Lato"/>
                  <a:ea typeface="Lato"/>
                  <a:cs typeface="Lato"/>
                  <a:sym typeface="Lato"/>
                </a:rPr>
                <a:t>actile communication</a:t>
              </a:r>
              <a:endParaRPr sz="1200" u="sng">
                <a:solidFill>
                  <a:schemeClr val="dk2"/>
                </a:solidFill>
                <a:latin typeface="Lato"/>
                <a:ea typeface="Lato"/>
                <a:cs typeface="Lato"/>
                <a:sym typeface="Lato"/>
              </a:endParaRPr>
            </a:p>
          </p:txBody>
        </p:sp>
        <p:sp>
          <p:nvSpPr>
            <p:cNvPr id="610" name="Google Shape;610;p33"/>
            <p:cNvSpPr txBox="1"/>
            <p:nvPr/>
          </p:nvSpPr>
          <p:spPr>
            <a:xfrm>
              <a:off x="6739001" y="3269225"/>
              <a:ext cx="932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2"/>
                  </a:solidFill>
                  <a:latin typeface="Lato"/>
                  <a:ea typeface="Lato"/>
                  <a:cs typeface="Lato"/>
                  <a:sym typeface="Lato"/>
                </a:rPr>
                <a:t>Spaces to de-stress</a:t>
              </a:r>
              <a:endParaRPr sz="1200">
                <a:solidFill>
                  <a:schemeClr val="dk2"/>
                </a:solidFill>
                <a:latin typeface="Lato"/>
                <a:ea typeface="Lato"/>
                <a:cs typeface="Lato"/>
                <a:sym typeface="Lato"/>
              </a:endParaRPr>
            </a:p>
          </p:txBody>
        </p:sp>
      </p:grpSp>
      <p:grpSp>
        <p:nvGrpSpPr>
          <p:cNvPr id="611" name="Google Shape;611;p33"/>
          <p:cNvGrpSpPr/>
          <p:nvPr/>
        </p:nvGrpSpPr>
        <p:grpSpPr>
          <a:xfrm>
            <a:off x="5627237" y="32560"/>
            <a:ext cx="3193742" cy="3140401"/>
            <a:chOff x="5627237" y="32560"/>
            <a:chExt cx="3193742" cy="3140401"/>
          </a:xfrm>
        </p:grpSpPr>
        <p:sp>
          <p:nvSpPr>
            <p:cNvPr id="612" name="Google Shape;612;p33"/>
            <p:cNvSpPr/>
            <p:nvPr/>
          </p:nvSpPr>
          <p:spPr>
            <a:xfrm>
              <a:off x="5627237" y="32560"/>
              <a:ext cx="3193742" cy="3140401"/>
            </a:xfrm>
            <a:prstGeom prst="ellipse">
              <a:avLst/>
            </a:prstGeom>
            <a:solidFill>
              <a:srgbClr val="1A9988">
                <a:alpha val="5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33"/>
            <p:cNvSpPr txBox="1"/>
            <p:nvPr/>
          </p:nvSpPr>
          <p:spPr>
            <a:xfrm>
              <a:off x="6922458" y="659766"/>
              <a:ext cx="1410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2"/>
                  </a:solidFill>
                  <a:latin typeface="Lato"/>
                  <a:ea typeface="Lato"/>
                  <a:cs typeface="Lato"/>
                  <a:sym typeface="Lato"/>
                </a:rPr>
                <a:t>Spaces for religious activities</a:t>
              </a:r>
              <a:endParaRPr sz="1200">
                <a:solidFill>
                  <a:schemeClr val="dk2"/>
                </a:solidFill>
                <a:latin typeface="Lato"/>
                <a:ea typeface="Lato"/>
                <a:cs typeface="Lato"/>
                <a:sym typeface="Lato"/>
              </a:endParaRPr>
            </a:p>
          </p:txBody>
        </p:sp>
        <p:sp>
          <p:nvSpPr>
            <p:cNvPr id="614" name="Google Shape;614;p33"/>
            <p:cNvSpPr txBox="1"/>
            <p:nvPr/>
          </p:nvSpPr>
          <p:spPr>
            <a:xfrm>
              <a:off x="7343700" y="1401900"/>
              <a:ext cx="1410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Lato"/>
                  <a:ea typeface="Lato"/>
                  <a:cs typeface="Lato"/>
                  <a:sym typeface="Lato"/>
                </a:rPr>
                <a:t>Community engagement area</a:t>
              </a:r>
              <a:endParaRPr sz="1200">
                <a:latin typeface="Lato"/>
                <a:ea typeface="Lato"/>
                <a:cs typeface="Lato"/>
                <a:sym typeface="Lato"/>
              </a:endParaRPr>
            </a:p>
          </p:txBody>
        </p:sp>
      </p:grpSp>
      <p:grpSp>
        <p:nvGrpSpPr>
          <p:cNvPr id="615" name="Google Shape;615;p33"/>
          <p:cNvGrpSpPr/>
          <p:nvPr/>
        </p:nvGrpSpPr>
        <p:grpSpPr>
          <a:xfrm>
            <a:off x="3735534" y="32560"/>
            <a:ext cx="3193742" cy="3140401"/>
            <a:chOff x="3735534" y="32560"/>
            <a:chExt cx="3193742" cy="3140401"/>
          </a:xfrm>
        </p:grpSpPr>
        <p:sp>
          <p:nvSpPr>
            <p:cNvPr id="616" name="Google Shape;616;p33"/>
            <p:cNvSpPr/>
            <p:nvPr/>
          </p:nvSpPr>
          <p:spPr>
            <a:xfrm>
              <a:off x="3735534" y="32560"/>
              <a:ext cx="3193742" cy="3140401"/>
            </a:xfrm>
            <a:prstGeom prst="ellipse">
              <a:avLst/>
            </a:prstGeom>
            <a:solidFill>
              <a:srgbClr val="1A9988">
                <a:alpha val="5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33"/>
            <p:cNvSpPr txBox="1"/>
            <p:nvPr/>
          </p:nvSpPr>
          <p:spPr>
            <a:xfrm>
              <a:off x="4832936" y="373052"/>
              <a:ext cx="844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2"/>
                  </a:solidFill>
                  <a:latin typeface="Lato"/>
                  <a:ea typeface="Lato"/>
                  <a:cs typeface="Lato"/>
                  <a:sym typeface="Lato"/>
                </a:rPr>
                <a:t>Inclusive crèche</a:t>
              </a:r>
              <a:endParaRPr sz="1200">
                <a:solidFill>
                  <a:schemeClr val="dk2"/>
                </a:solidFill>
                <a:latin typeface="Lato"/>
                <a:ea typeface="Lato"/>
                <a:cs typeface="Lato"/>
                <a:sym typeface="Lato"/>
              </a:endParaRPr>
            </a:p>
          </p:txBody>
        </p:sp>
        <p:sp>
          <p:nvSpPr>
            <p:cNvPr id="618" name="Google Shape;618;p33"/>
            <p:cNvSpPr txBox="1"/>
            <p:nvPr/>
          </p:nvSpPr>
          <p:spPr>
            <a:xfrm>
              <a:off x="3912414" y="690521"/>
              <a:ext cx="932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2"/>
                  </a:solidFill>
                  <a:latin typeface="Lato"/>
                  <a:ea typeface="Lato"/>
                  <a:cs typeface="Lato"/>
                  <a:sym typeface="Lato"/>
                </a:rPr>
                <a:t>Space for donations</a:t>
              </a:r>
              <a:endParaRPr sz="1200">
                <a:solidFill>
                  <a:schemeClr val="dk2"/>
                </a:solidFill>
                <a:latin typeface="Lato"/>
                <a:ea typeface="Lato"/>
                <a:cs typeface="Lato"/>
                <a:sym typeface="Lato"/>
              </a:endParaRPr>
            </a:p>
          </p:txBody>
        </p:sp>
        <p:sp>
          <p:nvSpPr>
            <p:cNvPr id="619" name="Google Shape;619;p33"/>
            <p:cNvSpPr txBox="1"/>
            <p:nvPr/>
          </p:nvSpPr>
          <p:spPr>
            <a:xfrm>
              <a:off x="4215115" y="1241243"/>
              <a:ext cx="1410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2"/>
                  </a:solidFill>
                  <a:latin typeface="Lato"/>
                  <a:ea typeface="Lato"/>
                  <a:cs typeface="Lato"/>
                  <a:sym typeface="Lato"/>
                </a:rPr>
                <a:t>Open co-working space</a:t>
              </a:r>
              <a:endParaRPr sz="1200">
                <a:solidFill>
                  <a:schemeClr val="dk2"/>
                </a:solidFill>
                <a:latin typeface="Lato"/>
                <a:ea typeface="Lato"/>
                <a:cs typeface="Lato"/>
                <a:sym typeface="Lato"/>
              </a:endParaRPr>
            </a:p>
          </p:txBody>
        </p:sp>
        <p:sp>
          <p:nvSpPr>
            <p:cNvPr id="620" name="Google Shape;620;p33"/>
            <p:cNvSpPr txBox="1"/>
            <p:nvPr/>
          </p:nvSpPr>
          <p:spPr>
            <a:xfrm>
              <a:off x="3829101" y="1824525"/>
              <a:ext cx="1191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2"/>
                  </a:solidFill>
                  <a:latin typeface="Lato"/>
                  <a:ea typeface="Lato"/>
                  <a:cs typeface="Lato"/>
                  <a:sym typeface="Lato"/>
                </a:rPr>
                <a:t>Individual workspaces</a:t>
              </a:r>
              <a:endParaRPr sz="1200">
                <a:solidFill>
                  <a:schemeClr val="dk2"/>
                </a:solidFill>
                <a:latin typeface="Lato"/>
                <a:ea typeface="Lato"/>
                <a:cs typeface="Lato"/>
                <a:sym typeface="Lato"/>
              </a:endParaRPr>
            </a:p>
          </p:txBody>
        </p:sp>
      </p:grpSp>
      <p:sp>
        <p:nvSpPr>
          <p:cNvPr id="621" name="Google Shape;621;p3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22" name="Google Shape;622;p33"/>
          <p:cNvSpPr txBox="1"/>
          <p:nvPr>
            <p:ph idx="4294967295" type="title"/>
          </p:nvPr>
        </p:nvSpPr>
        <p:spPr>
          <a:xfrm>
            <a:off x="0" y="2243650"/>
            <a:ext cx="3548400" cy="1896600"/>
          </a:xfrm>
          <a:prstGeom prst="rect">
            <a:avLst/>
          </a:prstGeom>
          <a:solidFill>
            <a:srgbClr val="D0571A">
              <a:alpha val="41570"/>
            </a:srgbClr>
          </a:solidFill>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2420"/>
              <a:t>Recommandations pour SINGA</a:t>
            </a:r>
            <a:endParaRPr sz="2420"/>
          </a:p>
          <a:p>
            <a:pPr indent="0" lvl="0" marL="0" rtl="0" algn="ctr">
              <a:spcBef>
                <a:spcPts val="0"/>
              </a:spcBef>
              <a:spcAft>
                <a:spcPts val="0"/>
              </a:spcAft>
              <a:buSzPts val="990"/>
              <a:buNone/>
            </a:pPr>
            <a:r>
              <a:t/>
            </a:r>
            <a:endParaRPr sz="1120"/>
          </a:p>
          <a:p>
            <a:pPr indent="0" lvl="0" marL="0" rtl="0" algn="ctr">
              <a:spcBef>
                <a:spcPts val="0"/>
              </a:spcBef>
              <a:spcAft>
                <a:spcPts val="0"/>
              </a:spcAft>
              <a:buSzPts val="990"/>
              <a:buNone/>
            </a:pPr>
            <a:r>
              <a:rPr lang="en" sz="2020"/>
              <a:t>SINGA-Specific Recommendations</a:t>
            </a:r>
            <a:endParaRPr sz="2020"/>
          </a:p>
        </p:txBody>
      </p:sp>
      <p:sp>
        <p:nvSpPr>
          <p:cNvPr id="623" name="Google Shape;623;p33"/>
          <p:cNvSpPr txBox="1"/>
          <p:nvPr/>
        </p:nvSpPr>
        <p:spPr>
          <a:xfrm>
            <a:off x="4627140" y="32549"/>
            <a:ext cx="1410522" cy="431031"/>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dk2"/>
                </a:solidFill>
                <a:latin typeface="Lato"/>
                <a:ea typeface="Lato"/>
                <a:cs typeface="Lato"/>
                <a:sym typeface="Lato"/>
              </a:rPr>
              <a:t>Social Incl.</a:t>
            </a:r>
            <a:endParaRPr b="1" sz="1600">
              <a:solidFill>
                <a:schemeClr val="dk2"/>
              </a:solidFill>
              <a:latin typeface="Lato"/>
              <a:ea typeface="Lato"/>
              <a:cs typeface="Lato"/>
              <a:sym typeface="Lato"/>
            </a:endParaRPr>
          </a:p>
        </p:txBody>
      </p:sp>
      <p:sp>
        <p:nvSpPr>
          <p:cNvPr id="624" name="Google Shape;624;p33"/>
          <p:cNvSpPr txBox="1"/>
          <p:nvPr/>
        </p:nvSpPr>
        <p:spPr>
          <a:xfrm>
            <a:off x="6518852" y="32549"/>
            <a:ext cx="1410522" cy="431031"/>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dk2"/>
                </a:solidFill>
                <a:latin typeface="Lato"/>
                <a:ea typeface="Lato"/>
                <a:cs typeface="Lato"/>
                <a:sym typeface="Lato"/>
              </a:rPr>
              <a:t>Cultural Incl.</a:t>
            </a:r>
            <a:endParaRPr b="1" sz="1600">
              <a:solidFill>
                <a:schemeClr val="dk2"/>
              </a:solidFill>
              <a:latin typeface="Lato"/>
              <a:ea typeface="Lato"/>
              <a:cs typeface="Lato"/>
              <a:sym typeface="Lato"/>
            </a:endParaRPr>
          </a:p>
        </p:txBody>
      </p:sp>
      <p:sp>
        <p:nvSpPr>
          <p:cNvPr id="625" name="Google Shape;625;p33"/>
          <p:cNvSpPr txBox="1"/>
          <p:nvPr/>
        </p:nvSpPr>
        <p:spPr>
          <a:xfrm>
            <a:off x="5601130" y="4250327"/>
            <a:ext cx="13719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dk2"/>
                </a:solidFill>
                <a:latin typeface="Lato"/>
                <a:ea typeface="Lato"/>
                <a:cs typeface="Lato"/>
                <a:sym typeface="Lato"/>
              </a:rPr>
              <a:t>Accessibility</a:t>
            </a:r>
            <a:endParaRPr b="1" sz="1600">
              <a:solidFill>
                <a:schemeClr val="dk2"/>
              </a:solidFill>
              <a:latin typeface="Lato"/>
              <a:ea typeface="Lato"/>
              <a:cs typeface="Lato"/>
              <a:sym typeface="Lato"/>
            </a:endParaRPr>
          </a:p>
        </p:txBody>
      </p:sp>
      <p:grpSp>
        <p:nvGrpSpPr>
          <p:cNvPr id="626" name="Google Shape;626;p33"/>
          <p:cNvGrpSpPr/>
          <p:nvPr/>
        </p:nvGrpSpPr>
        <p:grpSpPr>
          <a:xfrm>
            <a:off x="4681388" y="519439"/>
            <a:ext cx="2902037" cy="2541439"/>
            <a:chOff x="4681388" y="519439"/>
            <a:chExt cx="2902037" cy="2541439"/>
          </a:xfrm>
        </p:grpSpPr>
        <p:sp>
          <p:nvSpPr>
            <p:cNvPr id="627" name="Google Shape;627;p33"/>
            <p:cNvSpPr txBox="1"/>
            <p:nvPr/>
          </p:nvSpPr>
          <p:spPr>
            <a:xfrm>
              <a:off x="5677800" y="1015700"/>
              <a:ext cx="1191600" cy="5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u="sng">
                  <a:solidFill>
                    <a:schemeClr val="dk2"/>
                  </a:solidFill>
                  <a:latin typeface="Lato"/>
                  <a:ea typeface="Lato"/>
                  <a:cs typeface="Lato"/>
                  <a:sym typeface="Lato"/>
                </a:rPr>
                <a:t>Community-</a:t>
              </a:r>
              <a:endParaRPr sz="1200" u="sng">
                <a:solidFill>
                  <a:schemeClr val="dk2"/>
                </a:solidFill>
                <a:latin typeface="Lato"/>
                <a:ea typeface="Lato"/>
                <a:cs typeface="Lato"/>
                <a:sym typeface="Lato"/>
              </a:endParaRPr>
            </a:p>
            <a:p>
              <a:pPr indent="0" lvl="0" marL="0" rtl="0" algn="ctr">
                <a:spcBef>
                  <a:spcPts val="0"/>
                </a:spcBef>
                <a:spcAft>
                  <a:spcPts val="0"/>
                </a:spcAft>
                <a:buNone/>
              </a:pPr>
              <a:r>
                <a:rPr lang="en" sz="1200" u="sng">
                  <a:solidFill>
                    <a:schemeClr val="dk2"/>
                  </a:solidFill>
                  <a:latin typeface="Lato"/>
                  <a:ea typeface="Lato"/>
                  <a:cs typeface="Lato"/>
                  <a:sym typeface="Lato"/>
                </a:rPr>
                <a:t>driven artwork</a:t>
              </a:r>
              <a:endParaRPr sz="1200" u="sng">
                <a:solidFill>
                  <a:schemeClr val="dk2"/>
                </a:solidFill>
                <a:latin typeface="Lato"/>
                <a:ea typeface="Lato"/>
                <a:cs typeface="Lato"/>
                <a:sym typeface="Lato"/>
              </a:endParaRPr>
            </a:p>
          </p:txBody>
        </p:sp>
        <p:sp>
          <p:nvSpPr>
            <p:cNvPr id="628" name="Google Shape;628;p33"/>
            <p:cNvSpPr txBox="1"/>
            <p:nvPr/>
          </p:nvSpPr>
          <p:spPr>
            <a:xfrm>
              <a:off x="6737425" y="2343921"/>
              <a:ext cx="846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2"/>
                  </a:solidFill>
                  <a:latin typeface="Lato"/>
                  <a:ea typeface="Lato"/>
                  <a:cs typeface="Lato"/>
                  <a:sym typeface="Lato"/>
                </a:rPr>
                <a:t>Universal Signage</a:t>
              </a:r>
              <a:endParaRPr sz="1200">
                <a:solidFill>
                  <a:schemeClr val="dk2"/>
                </a:solidFill>
                <a:latin typeface="Lato"/>
                <a:ea typeface="Lato"/>
                <a:cs typeface="Lato"/>
                <a:sym typeface="Lato"/>
              </a:endParaRPr>
            </a:p>
          </p:txBody>
        </p:sp>
        <p:sp>
          <p:nvSpPr>
            <p:cNvPr id="629" name="Google Shape;629;p33"/>
            <p:cNvSpPr txBox="1"/>
            <p:nvPr/>
          </p:nvSpPr>
          <p:spPr>
            <a:xfrm>
              <a:off x="5829127" y="519439"/>
              <a:ext cx="888944" cy="553978"/>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2"/>
                  </a:solidFill>
                  <a:latin typeface="Lato"/>
                  <a:ea typeface="Lato"/>
                  <a:cs typeface="Lato"/>
                  <a:sym typeface="Lato"/>
                </a:rPr>
                <a:t>Industrial kitchen</a:t>
              </a:r>
              <a:endParaRPr sz="1200">
                <a:solidFill>
                  <a:schemeClr val="dk2"/>
                </a:solidFill>
                <a:latin typeface="Lato"/>
                <a:ea typeface="Lato"/>
                <a:cs typeface="Lato"/>
                <a:sym typeface="Lato"/>
              </a:endParaRPr>
            </a:p>
          </p:txBody>
        </p:sp>
        <p:sp>
          <p:nvSpPr>
            <p:cNvPr id="630" name="Google Shape;630;p33"/>
            <p:cNvSpPr txBox="1"/>
            <p:nvPr/>
          </p:nvSpPr>
          <p:spPr>
            <a:xfrm>
              <a:off x="4681388" y="2506900"/>
              <a:ext cx="1518672" cy="553978"/>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2"/>
                  </a:solidFill>
                  <a:latin typeface="Lato"/>
                  <a:ea typeface="Lato"/>
                  <a:cs typeface="Lato"/>
                  <a:sym typeface="Lato"/>
                </a:rPr>
                <a:t>Circular/horseshoe tables and spaces</a:t>
              </a:r>
              <a:endParaRPr sz="1200">
                <a:solidFill>
                  <a:schemeClr val="dk2"/>
                </a:solidFill>
                <a:latin typeface="Lato"/>
                <a:ea typeface="Lato"/>
                <a:cs typeface="Lato"/>
                <a:sym typeface="Lato"/>
              </a:endParaRPr>
            </a:p>
          </p:txBody>
        </p:sp>
        <p:sp>
          <p:nvSpPr>
            <p:cNvPr id="631" name="Google Shape;631;p33"/>
            <p:cNvSpPr txBox="1"/>
            <p:nvPr/>
          </p:nvSpPr>
          <p:spPr>
            <a:xfrm>
              <a:off x="5784281" y="1812519"/>
              <a:ext cx="979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u="sng">
                  <a:solidFill>
                    <a:schemeClr val="dk2"/>
                  </a:solidFill>
                  <a:latin typeface="Lato"/>
                  <a:ea typeface="Lato"/>
                  <a:cs typeface="Lato"/>
                  <a:sym typeface="Lato"/>
                </a:rPr>
                <a:t>Flexible space</a:t>
              </a:r>
              <a:endParaRPr sz="1200" u="sng">
                <a:solidFill>
                  <a:schemeClr val="dk2"/>
                </a:solidFill>
                <a:latin typeface="Lato"/>
                <a:ea typeface="Lato"/>
                <a:cs typeface="Lato"/>
                <a:sym typeface="Lato"/>
              </a:endParaRPr>
            </a:p>
          </p:txBody>
        </p:sp>
        <p:sp>
          <p:nvSpPr>
            <p:cNvPr id="632" name="Google Shape;632;p33"/>
            <p:cNvSpPr txBox="1"/>
            <p:nvPr/>
          </p:nvSpPr>
          <p:spPr>
            <a:xfrm>
              <a:off x="5039625" y="1969525"/>
              <a:ext cx="744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u="sng">
                  <a:solidFill>
                    <a:schemeClr val="dk2"/>
                  </a:solidFill>
                  <a:latin typeface="Lato"/>
                  <a:ea typeface="Lato"/>
                  <a:cs typeface="Lato"/>
                  <a:sym typeface="Lato"/>
                </a:rPr>
                <a:t>Natural lighting</a:t>
              </a:r>
              <a:endParaRPr sz="1200" u="sng">
                <a:solidFill>
                  <a:schemeClr val="dk2"/>
                </a:solidFill>
                <a:latin typeface="Lato"/>
                <a:ea typeface="Lato"/>
                <a:cs typeface="Lato"/>
                <a:sym typeface="Lato"/>
              </a:endParaRPr>
            </a:p>
          </p:txBody>
        </p:sp>
      </p:grpSp>
      <p:sp>
        <p:nvSpPr>
          <p:cNvPr id="633" name="Google Shape;633;p33"/>
          <p:cNvSpPr/>
          <p:nvPr/>
        </p:nvSpPr>
        <p:spPr>
          <a:xfrm>
            <a:off x="574575" y="4826350"/>
            <a:ext cx="2158800" cy="240600"/>
          </a:xfrm>
          <a:prstGeom prst="chevron">
            <a:avLst>
              <a:gd fmla="val 58529" name="adj"/>
            </a:avLst>
          </a:prstGeom>
          <a:solidFill>
            <a:srgbClr val="8ACBC2"/>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Background</a:t>
            </a:r>
            <a:endParaRPr/>
          </a:p>
        </p:txBody>
      </p:sp>
      <p:sp>
        <p:nvSpPr>
          <p:cNvPr id="634" name="Google Shape;634;p33"/>
          <p:cNvSpPr/>
          <p:nvPr/>
        </p:nvSpPr>
        <p:spPr>
          <a:xfrm>
            <a:off x="2591550" y="4826350"/>
            <a:ext cx="1737600" cy="240600"/>
          </a:xfrm>
          <a:prstGeom prst="chevron">
            <a:avLst>
              <a:gd fmla="val 58529" name="adj"/>
            </a:avLst>
          </a:prstGeom>
          <a:solidFill>
            <a:srgbClr val="8ACBC2"/>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Methodology</a:t>
            </a:r>
            <a:endParaRPr/>
          </a:p>
        </p:txBody>
      </p:sp>
      <p:sp>
        <p:nvSpPr>
          <p:cNvPr id="635" name="Google Shape;635;p33"/>
          <p:cNvSpPr/>
          <p:nvPr/>
        </p:nvSpPr>
        <p:spPr>
          <a:xfrm>
            <a:off x="4186300" y="4826350"/>
            <a:ext cx="1781700" cy="240600"/>
          </a:xfrm>
          <a:prstGeom prst="chevron">
            <a:avLst>
              <a:gd fmla="val 58529" name="adj"/>
            </a:avLst>
          </a:prstGeom>
          <a:solidFill>
            <a:srgbClr val="8ACBC2"/>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Findings</a:t>
            </a:r>
            <a:endParaRPr/>
          </a:p>
        </p:txBody>
      </p:sp>
      <p:sp>
        <p:nvSpPr>
          <p:cNvPr id="636" name="Google Shape;636;p33"/>
          <p:cNvSpPr/>
          <p:nvPr/>
        </p:nvSpPr>
        <p:spPr>
          <a:xfrm>
            <a:off x="5816091" y="4826350"/>
            <a:ext cx="2763300" cy="240600"/>
          </a:xfrm>
          <a:prstGeom prst="chevron">
            <a:avLst>
              <a:gd fmla="val 58529" name="adj"/>
            </a:avLst>
          </a:prstGeom>
          <a:solidFill>
            <a:srgbClr val="D0571A">
              <a:alpha val="72930"/>
            </a:srgbClr>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Recommendations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34"/>
          <p:cNvSpPr/>
          <p:nvPr/>
        </p:nvSpPr>
        <p:spPr>
          <a:xfrm>
            <a:off x="615450" y="1025775"/>
            <a:ext cx="1260300" cy="366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34"/>
          <p:cNvSpPr/>
          <p:nvPr/>
        </p:nvSpPr>
        <p:spPr>
          <a:xfrm>
            <a:off x="0" y="-14650"/>
            <a:ext cx="9144000" cy="10404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3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44" name="Google Shape;644;p34"/>
          <p:cNvSpPr txBox="1"/>
          <p:nvPr>
            <p:ph type="title"/>
          </p:nvPr>
        </p:nvSpPr>
        <p:spPr>
          <a:xfrm>
            <a:off x="660700" y="228600"/>
            <a:ext cx="7688400" cy="535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840"/>
              <a:t>Conclusion</a:t>
            </a:r>
            <a:endParaRPr sz="2840"/>
          </a:p>
        </p:txBody>
      </p:sp>
      <p:grpSp>
        <p:nvGrpSpPr>
          <p:cNvPr id="645" name="Google Shape;645;p34"/>
          <p:cNvGrpSpPr/>
          <p:nvPr/>
        </p:nvGrpSpPr>
        <p:grpSpPr>
          <a:xfrm>
            <a:off x="422025" y="1780364"/>
            <a:ext cx="8122960" cy="731700"/>
            <a:chOff x="-111375" y="1323164"/>
            <a:chExt cx="8122960" cy="731700"/>
          </a:xfrm>
        </p:grpSpPr>
        <p:sp>
          <p:nvSpPr>
            <p:cNvPr id="646" name="Google Shape;646;p34"/>
            <p:cNvSpPr txBox="1"/>
            <p:nvPr/>
          </p:nvSpPr>
          <p:spPr>
            <a:xfrm>
              <a:off x="-111375" y="1373350"/>
              <a:ext cx="2826300" cy="6297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None/>
              </a:pPr>
              <a:r>
                <a:rPr lang="en" sz="3000">
                  <a:solidFill>
                    <a:srgbClr val="155B54"/>
                  </a:solidFill>
                  <a:latin typeface="Roboto Medium"/>
                  <a:ea typeface="Roboto Medium"/>
                  <a:cs typeface="Roboto Medium"/>
                  <a:sym typeface="Roboto Medium"/>
                </a:rPr>
                <a:t>No Absolutes</a:t>
              </a:r>
              <a:endParaRPr sz="3000">
                <a:solidFill>
                  <a:srgbClr val="155B54"/>
                </a:solidFill>
                <a:latin typeface="Roboto Medium"/>
                <a:ea typeface="Roboto Medium"/>
                <a:cs typeface="Roboto Medium"/>
                <a:sym typeface="Roboto Medium"/>
              </a:endParaRPr>
            </a:p>
          </p:txBody>
        </p:sp>
        <p:sp>
          <p:nvSpPr>
            <p:cNvPr id="647" name="Google Shape;647;p34"/>
            <p:cNvSpPr/>
            <p:nvPr/>
          </p:nvSpPr>
          <p:spPr>
            <a:xfrm>
              <a:off x="2789785" y="1323164"/>
              <a:ext cx="5221800" cy="731700"/>
            </a:xfrm>
            <a:prstGeom prst="rect">
              <a:avLst/>
            </a:prstGeom>
            <a:solidFill>
              <a:srgbClr val="155B54"/>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648" name="Google Shape;648;p34"/>
            <p:cNvSpPr txBox="1"/>
            <p:nvPr/>
          </p:nvSpPr>
          <p:spPr>
            <a:xfrm>
              <a:off x="2914389" y="1407440"/>
              <a:ext cx="4765800" cy="5754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None/>
              </a:pPr>
              <a:r>
                <a:rPr lang="en" sz="1200">
                  <a:solidFill>
                    <a:srgbClr val="FFFFFF"/>
                  </a:solidFill>
                  <a:latin typeface="Roboto"/>
                  <a:ea typeface="Roboto"/>
                  <a:cs typeface="Roboto"/>
                  <a:sym typeface="Roboto"/>
                </a:rPr>
                <a:t>Il n'y a pas d'absolu dans la conception d'un espace inclusif - chaque processus doit être flexible</a:t>
              </a:r>
              <a:endParaRPr sz="1200">
                <a:solidFill>
                  <a:srgbClr val="FFFFFF"/>
                </a:solidFill>
                <a:latin typeface="Roboto"/>
                <a:ea typeface="Roboto"/>
                <a:cs typeface="Roboto"/>
                <a:sym typeface="Roboto"/>
              </a:endParaRPr>
            </a:p>
          </p:txBody>
        </p:sp>
      </p:grpSp>
      <p:grpSp>
        <p:nvGrpSpPr>
          <p:cNvPr id="649" name="Google Shape;649;p34"/>
          <p:cNvGrpSpPr/>
          <p:nvPr/>
        </p:nvGrpSpPr>
        <p:grpSpPr>
          <a:xfrm>
            <a:off x="533407" y="2664725"/>
            <a:ext cx="7650080" cy="731700"/>
            <a:chOff x="7" y="2207525"/>
            <a:chExt cx="7650080" cy="731700"/>
          </a:xfrm>
        </p:grpSpPr>
        <p:sp>
          <p:nvSpPr>
            <p:cNvPr id="650" name="Google Shape;650;p34"/>
            <p:cNvSpPr txBox="1"/>
            <p:nvPr/>
          </p:nvSpPr>
          <p:spPr>
            <a:xfrm>
              <a:off x="7" y="2257725"/>
              <a:ext cx="2715300" cy="6297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None/>
              </a:pPr>
              <a:r>
                <a:rPr lang="en" sz="3000">
                  <a:solidFill>
                    <a:srgbClr val="1B786E"/>
                  </a:solidFill>
                  <a:latin typeface="Roboto Medium"/>
                  <a:ea typeface="Roboto Medium"/>
                  <a:cs typeface="Roboto Medium"/>
                  <a:sym typeface="Roboto Medium"/>
                </a:rPr>
                <a:t>Balance</a:t>
              </a:r>
              <a:endParaRPr sz="3000">
                <a:solidFill>
                  <a:srgbClr val="1B786E"/>
                </a:solidFill>
                <a:latin typeface="Roboto Medium"/>
                <a:ea typeface="Roboto Medium"/>
                <a:cs typeface="Roboto Medium"/>
                <a:sym typeface="Roboto Medium"/>
              </a:endParaRPr>
            </a:p>
          </p:txBody>
        </p:sp>
        <p:sp>
          <p:nvSpPr>
            <p:cNvPr id="651" name="Google Shape;651;p34"/>
            <p:cNvSpPr/>
            <p:nvPr/>
          </p:nvSpPr>
          <p:spPr>
            <a:xfrm>
              <a:off x="2789787" y="2207525"/>
              <a:ext cx="4860300" cy="731700"/>
            </a:xfrm>
            <a:prstGeom prst="rect">
              <a:avLst/>
            </a:prstGeom>
            <a:solidFill>
              <a:srgbClr val="1B786E"/>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652" name="Google Shape;652;p34"/>
            <p:cNvSpPr txBox="1"/>
            <p:nvPr/>
          </p:nvSpPr>
          <p:spPr>
            <a:xfrm>
              <a:off x="2914374" y="2414100"/>
              <a:ext cx="4638900" cy="3306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None/>
              </a:pPr>
              <a:r>
                <a:rPr lang="en" sz="1200">
                  <a:solidFill>
                    <a:srgbClr val="FFFFFF"/>
                  </a:solidFill>
                  <a:latin typeface="Roboto"/>
                  <a:ea typeface="Roboto"/>
                  <a:cs typeface="Roboto"/>
                  <a:sym typeface="Roboto"/>
                </a:rPr>
                <a:t>Les besoins de tout le monde ne peuvent pas être entièrement satisfaits tout le temps, donc un processus de conception doit continuellement équilibrer ces besoins</a:t>
              </a:r>
              <a:endParaRPr sz="1200">
                <a:solidFill>
                  <a:srgbClr val="FFFFFF"/>
                </a:solidFill>
                <a:latin typeface="Roboto"/>
                <a:ea typeface="Roboto"/>
                <a:cs typeface="Roboto"/>
                <a:sym typeface="Roboto"/>
              </a:endParaRPr>
            </a:p>
          </p:txBody>
        </p:sp>
      </p:grpSp>
      <p:grpSp>
        <p:nvGrpSpPr>
          <p:cNvPr id="653" name="Google Shape;653;p34"/>
          <p:cNvGrpSpPr/>
          <p:nvPr/>
        </p:nvGrpSpPr>
        <p:grpSpPr>
          <a:xfrm>
            <a:off x="996875" y="3545825"/>
            <a:ext cx="6823912" cy="731700"/>
            <a:chOff x="463475" y="3088625"/>
            <a:chExt cx="6823912" cy="731700"/>
          </a:xfrm>
        </p:grpSpPr>
        <p:sp>
          <p:nvSpPr>
            <p:cNvPr id="654" name="Google Shape;654;p34"/>
            <p:cNvSpPr txBox="1"/>
            <p:nvPr/>
          </p:nvSpPr>
          <p:spPr>
            <a:xfrm>
              <a:off x="463475" y="3138825"/>
              <a:ext cx="2251500" cy="6297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None/>
              </a:pPr>
              <a:r>
                <a:rPr lang="en" sz="3000">
                  <a:solidFill>
                    <a:srgbClr val="1A9988"/>
                  </a:solidFill>
                  <a:latin typeface="Roboto Medium"/>
                  <a:ea typeface="Roboto Medium"/>
                  <a:cs typeface="Roboto Medium"/>
                  <a:sym typeface="Roboto Medium"/>
                </a:rPr>
                <a:t>Framework</a:t>
              </a:r>
              <a:endParaRPr sz="3000">
                <a:solidFill>
                  <a:srgbClr val="1A9988"/>
                </a:solidFill>
                <a:latin typeface="Roboto Medium"/>
                <a:ea typeface="Roboto Medium"/>
                <a:cs typeface="Roboto Medium"/>
                <a:sym typeface="Roboto Medium"/>
              </a:endParaRPr>
            </a:p>
          </p:txBody>
        </p:sp>
        <p:sp>
          <p:nvSpPr>
            <p:cNvPr id="655" name="Google Shape;655;p34"/>
            <p:cNvSpPr/>
            <p:nvPr/>
          </p:nvSpPr>
          <p:spPr>
            <a:xfrm>
              <a:off x="2789787" y="3088625"/>
              <a:ext cx="4497600" cy="731700"/>
            </a:xfrm>
            <a:prstGeom prst="rect">
              <a:avLst/>
            </a:prstGeom>
            <a:solidFill>
              <a:srgbClr val="1A9988"/>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
          <p:nvSpPr>
            <p:cNvPr id="656" name="Google Shape;656;p34"/>
            <p:cNvSpPr txBox="1"/>
            <p:nvPr/>
          </p:nvSpPr>
          <p:spPr>
            <a:xfrm>
              <a:off x="2914400" y="3295175"/>
              <a:ext cx="4278600" cy="3306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None/>
              </a:pPr>
              <a:r>
                <a:rPr lang="en" sz="1200">
                  <a:solidFill>
                    <a:srgbClr val="FFFFFF"/>
                  </a:solidFill>
                  <a:latin typeface="Roboto"/>
                  <a:ea typeface="Roboto"/>
                  <a:cs typeface="Roboto"/>
                  <a:sym typeface="Roboto"/>
                </a:rPr>
                <a:t>Le processus et les informations que nous avons recueillies fourniront un cadre pour le nouvel espace de SINGA</a:t>
              </a:r>
              <a:endParaRPr sz="1200">
                <a:solidFill>
                  <a:srgbClr val="FFFFFF"/>
                </a:solidFill>
                <a:latin typeface="Roboto"/>
                <a:ea typeface="Roboto"/>
                <a:cs typeface="Roboto"/>
                <a:sym typeface="Roboto"/>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35"/>
          <p:cNvSpPr txBox="1"/>
          <p:nvPr>
            <p:ph type="ctrTitle"/>
          </p:nvPr>
        </p:nvSpPr>
        <p:spPr>
          <a:xfrm>
            <a:off x="729625" y="368300"/>
            <a:ext cx="7688100" cy="73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t>Remerciements</a:t>
            </a:r>
            <a:endParaRPr sz="2600"/>
          </a:p>
          <a:p>
            <a:pPr indent="0" lvl="0" marL="0" rtl="0" algn="l">
              <a:spcBef>
                <a:spcPts val="0"/>
              </a:spcBef>
              <a:spcAft>
                <a:spcPts val="0"/>
              </a:spcAft>
              <a:buNone/>
            </a:pPr>
            <a:r>
              <a:rPr lang="en" sz="1800"/>
              <a:t>Acknowledgements</a:t>
            </a:r>
            <a:endParaRPr sz="1800"/>
          </a:p>
        </p:txBody>
      </p:sp>
      <p:sp>
        <p:nvSpPr>
          <p:cNvPr id="662" name="Google Shape;662;p35"/>
          <p:cNvSpPr txBox="1"/>
          <p:nvPr>
            <p:ph idx="1" type="subTitle"/>
          </p:nvPr>
        </p:nvSpPr>
        <p:spPr>
          <a:xfrm>
            <a:off x="729627" y="1386300"/>
            <a:ext cx="7688100" cy="54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5"/>
                </a:solidFill>
              </a:rPr>
              <a:t>The team would like to thank: </a:t>
            </a:r>
            <a:endParaRPr>
              <a:solidFill>
                <a:schemeClr val="accent5"/>
              </a:solidFill>
            </a:endParaRPr>
          </a:p>
        </p:txBody>
      </p:sp>
      <p:grpSp>
        <p:nvGrpSpPr>
          <p:cNvPr id="663" name="Google Shape;663;p35"/>
          <p:cNvGrpSpPr/>
          <p:nvPr/>
        </p:nvGrpSpPr>
        <p:grpSpPr>
          <a:xfrm>
            <a:off x="729645" y="1944779"/>
            <a:ext cx="3428566" cy="1236300"/>
            <a:chOff x="485150" y="2642374"/>
            <a:chExt cx="3461100" cy="2437500"/>
          </a:xfrm>
        </p:grpSpPr>
        <p:sp>
          <p:nvSpPr>
            <p:cNvPr id="664" name="Google Shape;664;p35"/>
            <p:cNvSpPr/>
            <p:nvPr/>
          </p:nvSpPr>
          <p:spPr>
            <a:xfrm>
              <a:off x="485150" y="2642374"/>
              <a:ext cx="3461100" cy="2437500"/>
            </a:xfrm>
            <a:prstGeom prst="rect">
              <a:avLst/>
            </a:prstGeom>
            <a:solidFill>
              <a:srgbClr val="D0571A">
                <a:alpha val="4157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t/>
              </a:r>
              <a:endParaRPr sz="1600">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rPr lang="en" sz="1500">
                  <a:latin typeface="Lato"/>
                  <a:ea typeface="Lato"/>
                  <a:cs typeface="Lato"/>
                  <a:sym typeface="Lato"/>
                </a:rPr>
                <a:t>Justine Petit, </a:t>
              </a:r>
              <a:r>
                <a:rPr lang="en" sz="1500">
                  <a:latin typeface="Lato"/>
                  <a:ea typeface="Lato"/>
                  <a:cs typeface="Lato"/>
                  <a:sym typeface="Lato"/>
                </a:rPr>
                <a:t>Bonney Magambo</a:t>
              </a:r>
              <a:r>
                <a:rPr lang="en" sz="1500">
                  <a:latin typeface="Lato"/>
                  <a:ea typeface="Lato"/>
                  <a:cs typeface="Lato"/>
                  <a:sym typeface="Lato"/>
                </a:rPr>
                <a:t>, and all the members of the SINGA community</a:t>
              </a:r>
              <a:endParaRPr sz="1700">
                <a:latin typeface="Lato"/>
                <a:ea typeface="Lato"/>
                <a:cs typeface="Lato"/>
                <a:sym typeface="Lato"/>
              </a:endParaRPr>
            </a:p>
            <a:p>
              <a:pPr indent="0" lvl="0" marL="0" rtl="0" algn="ctr">
                <a:spcBef>
                  <a:spcPts val="0"/>
                </a:spcBef>
                <a:spcAft>
                  <a:spcPts val="0"/>
                </a:spcAft>
                <a:buNone/>
              </a:pPr>
              <a:r>
                <a:t/>
              </a:r>
              <a:endParaRPr sz="700">
                <a:latin typeface="Lato"/>
                <a:ea typeface="Lato"/>
                <a:cs typeface="Lato"/>
                <a:sym typeface="Lato"/>
              </a:endParaRPr>
            </a:p>
          </p:txBody>
        </p:sp>
        <p:sp>
          <p:nvSpPr>
            <p:cNvPr id="665" name="Google Shape;665;p35"/>
            <p:cNvSpPr/>
            <p:nvPr/>
          </p:nvSpPr>
          <p:spPr>
            <a:xfrm>
              <a:off x="485150" y="2642375"/>
              <a:ext cx="3461100" cy="1078500"/>
            </a:xfrm>
            <a:prstGeom prst="rect">
              <a:avLst/>
            </a:prstGeom>
            <a:solidFill>
              <a:srgbClr val="D0571A">
                <a:alpha val="4157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u="sng">
                  <a:latin typeface="Lato"/>
                  <a:ea typeface="Lato"/>
                  <a:cs typeface="Lato"/>
                  <a:sym typeface="Lato"/>
                </a:rPr>
                <a:t>SINGA</a:t>
              </a:r>
              <a:endParaRPr u="sng">
                <a:latin typeface="Lato"/>
                <a:ea typeface="Lato"/>
                <a:cs typeface="Lato"/>
                <a:sym typeface="Lato"/>
              </a:endParaRPr>
            </a:p>
          </p:txBody>
        </p:sp>
      </p:grpSp>
      <p:grpSp>
        <p:nvGrpSpPr>
          <p:cNvPr id="666" name="Google Shape;666;p35"/>
          <p:cNvGrpSpPr/>
          <p:nvPr/>
        </p:nvGrpSpPr>
        <p:grpSpPr>
          <a:xfrm>
            <a:off x="4989170" y="1944779"/>
            <a:ext cx="3428566" cy="1236300"/>
            <a:chOff x="485150" y="2642374"/>
            <a:chExt cx="3461100" cy="2437500"/>
          </a:xfrm>
        </p:grpSpPr>
        <p:sp>
          <p:nvSpPr>
            <p:cNvPr id="667" name="Google Shape;667;p35"/>
            <p:cNvSpPr/>
            <p:nvPr/>
          </p:nvSpPr>
          <p:spPr>
            <a:xfrm>
              <a:off x="485150" y="2642374"/>
              <a:ext cx="3461100" cy="2437500"/>
            </a:xfrm>
            <a:prstGeom prst="rect">
              <a:avLst/>
            </a:prstGeom>
            <a:solidFill>
              <a:srgbClr val="1A9988">
                <a:alpha val="331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t/>
              </a:r>
              <a:endParaRPr sz="1600">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rPr lang="en" sz="1500">
                  <a:latin typeface="Lato"/>
                  <a:ea typeface="Lato"/>
                  <a:cs typeface="Lato"/>
                  <a:sym typeface="Lato"/>
                </a:rPr>
                <a:t>Dr. Tiffiny</a:t>
              </a:r>
              <a:r>
                <a:rPr b="1" lang="en" sz="1500">
                  <a:latin typeface="Lato"/>
                  <a:ea typeface="Lato"/>
                  <a:cs typeface="Lato"/>
                  <a:sym typeface="Lato"/>
                </a:rPr>
                <a:t> </a:t>
              </a:r>
              <a:r>
                <a:rPr lang="en" sz="1500">
                  <a:latin typeface="Lato"/>
                  <a:ea typeface="Lato"/>
                  <a:cs typeface="Lato"/>
                  <a:sym typeface="Lato"/>
                </a:rPr>
                <a:t>Butler, Mia-Kay Fuller, Rachael Heard, and Arnold Lane Jr. </a:t>
              </a:r>
              <a:endParaRPr sz="1700">
                <a:latin typeface="Lato"/>
                <a:ea typeface="Lato"/>
                <a:cs typeface="Lato"/>
                <a:sym typeface="Lato"/>
              </a:endParaRPr>
            </a:p>
            <a:p>
              <a:pPr indent="0" lvl="0" marL="0" rtl="0" algn="ctr">
                <a:spcBef>
                  <a:spcPts val="0"/>
                </a:spcBef>
                <a:spcAft>
                  <a:spcPts val="0"/>
                </a:spcAft>
                <a:buNone/>
              </a:pPr>
              <a:r>
                <a:t/>
              </a:r>
              <a:endParaRPr sz="700">
                <a:latin typeface="Lato"/>
                <a:ea typeface="Lato"/>
                <a:cs typeface="Lato"/>
                <a:sym typeface="Lato"/>
              </a:endParaRPr>
            </a:p>
          </p:txBody>
        </p:sp>
        <p:sp>
          <p:nvSpPr>
            <p:cNvPr id="668" name="Google Shape;668;p35"/>
            <p:cNvSpPr/>
            <p:nvPr/>
          </p:nvSpPr>
          <p:spPr>
            <a:xfrm>
              <a:off x="485150" y="2642375"/>
              <a:ext cx="3461100" cy="1078500"/>
            </a:xfrm>
            <a:prstGeom prst="rect">
              <a:avLst/>
            </a:prstGeom>
            <a:solidFill>
              <a:srgbClr val="1A9988">
                <a:alpha val="331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u="sng">
                  <a:latin typeface="Lato"/>
                  <a:ea typeface="Lato"/>
                  <a:cs typeface="Lato"/>
                  <a:sym typeface="Lato"/>
                </a:rPr>
                <a:t>WPI’s Office of Multicultural Affairs</a:t>
              </a:r>
              <a:endParaRPr u="sng">
                <a:latin typeface="Lato"/>
                <a:ea typeface="Lato"/>
                <a:cs typeface="Lato"/>
                <a:sym typeface="Lato"/>
              </a:endParaRPr>
            </a:p>
          </p:txBody>
        </p:sp>
      </p:grpSp>
      <p:grpSp>
        <p:nvGrpSpPr>
          <p:cNvPr id="669" name="Google Shape;669;p35"/>
          <p:cNvGrpSpPr/>
          <p:nvPr/>
        </p:nvGrpSpPr>
        <p:grpSpPr>
          <a:xfrm>
            <a:off x="729645" y="3426954"/>
            <a:ext cx="3428566" cy="1236300"/>
            <a:chOff x="485150" y="2642374"/>
            <a:chExt cx="3461100" cy="2437500"/>
          </a:xfrm>
        </p:grpSpPr>
        <p:sp>
          <p:nvSpPr>
            <p:cNvPr id="670" name="Google Shape;670;p35"/>
            <p:cNvSpPr/>
            <p:nvPr/>
          </p:nvSpPr>
          <p:spPr>
            <a:xfrm>
              <a:off x="485150" y="2642374"/>
              <a:ext cx="3461100" cy="2437500"/>
            </a:xfrm>
            <a:prstGeom prst="rect">
              <a:avLst/>
            </a:prstGeom>
            <a:solidFill>
              <a:srgbClr val="1A9988">
                <a:alpha val="331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t/>
              </a:r>
              <a:endParaRPr sz="1600">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rPr lang="en" sz="1700">
                  <a:latin typeface="Lato"/>
                  <a:ea typeface="Lato"/>
                  <a:cs typeface="Lato"/>
                  <a:sym typeface="Lato"/>
                </a:rPr>
                <a:t>Nav Anand and Maureen Binienda</a:t>
              </a:r>
              <a:endParaRPr sz="1700">
                <a:latin typeface="Lato"/>
                <a:ea typeface="Lato"/>
                <a:cs typeface="Lato"/>
                <a:sym typeface="Lato"/>
              </a:endParaRPr>
            </a:p>
            <a:p>
              <a:pPr indent="0" lvl="0" marL="0" rtl="0" algn="ctr">
                <a:spcBef>
                  <a:spcPts val="0"/>
                </a:spcBef>
                <a:spcAft>
                  <a:spcPts val="0"/>
                </a:spcAft>
                <a:buNone/>
              </a:pPr>
              <a:r>
                <a:t/>
              </a:r>
              <a:endParaRPr sz="700">
                <a:latin typeface="Lato"/>
                <a:ea typeface="Lato"/>
                <a:cs typeface="Lato"/>
                <a:sym typeface="Lato"/>
              </a:endParaRPr>
            </a:p>
          </p:txBody>
        </p:sp>
        <p:sp>
          <p:nvSpPr>
            <p:cNvPr id="671" name="Google Shape;671;p35"/>
            <p:cNvSpPr/>
            <p:nvPr/>
          </p:nvSpPr>
          <p:spPr>
            <a:xfrm>
              <a:off x="485150" y="2642375"/>
              <a:ext cx="3461100" cy="1078500"/>
            </a:xfrm>
            <a:prstGeom prst="rect">
              <a:avLst/>
            </a:prstGeom>
            <a:solidFill>
              <a:srgbClr val="1A9988">
                <a:alpha val="3315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u="sng">
                  <a:latin typeface="Lato"/>
                  <a:ea typeface="Lato"/>
                  <a:cs typeface="Lato"/>
                  <a:sym typeface="Lato"/>
                </a:rPr>
                <a:t>Expert on Inclusive Design and WPS Superintendent</a:t>
              </a:r>
              <a:endParaRPr u="sng">
                <a:latin typeface="Lato"/>
                <a:ea typeface="Lato"/>
                <a:cs typeface="Lato"/>
                <a:sym typeface="Lato"/>
              </a:endParaRPr>
            </a:p>
          </p:txBody>
        </p:sp>
      </p:grpSp>
      <p:grpSp>
        <p:nvGrpSpPr>
          <p:cNvPr id="672" name="Google Shape;672;p35"/>
          <p:cNvGrpSpPr/>
          <p:nvPr/>
        </p:nvGrpSpPr>
        <p:grpSpPr>
          <a:xfrm>
            <a:off x="4989170" y="3426954"/>
            <a:ext cx="3428566" cy="1236300"/>
            <a:chOff x="485150" y="2642374"/>
            <a:chExt cx="3461100" cy="2437500"/>
          </a:xfrm>
        </p:grpSpPr>
        <p:sp>
          <p:nvSpPr>
            <p:cNvPr id="673" name="Google Shape;673;p35"/>
            <p:cNvSpPr/>
            <p:nvPr/>
          </p:nvSpPr>
          <p:spPr>
            <a:xfrm>
              <a:off x="485150" y="2642374"/>
              <a:ext cx="3461100" cy="2437500"/>
            </a:xfrm>
            <a:prstGeom prst="rect">
              <a:avLst/>
            </a:prstGeom>
            <a:solidFill>
              <a:srgbClr val="D0571A">
                <a:alpha val="4157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t/>
              </a:r>
              <a:endParaRPr sz="1600">
                <a:latin typeface="Lato"/>
                <a:ea typeface="Lato"/>
                <a:cs typeface="Lato"/>
                <a:sym typeface="Lato"/>
              </a:endParaRPr>
            </a:p>
            <a:p>
              <a:pPr indent="0" lvl="0" marL="0" rtl="0" algn="l">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rPr lang="en" sz="2000">
                  <a:latin typeface="Lato"/>
                  <a:ea typeface="Lato"/>
                  <a:cs typeface="Lato"/>
                  <a:sym typeface="Lato"/>
                </a:rPr>
                <a:t>Charles Baldwin</a:t>
              </a:r>
              <a:endParaRPr sz="2200">
                <a:latin typeface="Lato"/>
                <a:ea typeface="Lato"/>
                <a:cs typeface="Lato"/>
                <a:sym typeface="Lato"/>
              </a:endParaRPr>
            </a:p>
            <a:p>
              <a:pPr indent="0" lvl="0" marL="0" rtl="0" algn="ctr">
                <a:spcBef>
                  <a:spcPts val="0"/>
                </a:spcBef>
                <a:spcAft>
                  <a:spcPts val="0"/>
                </a:spcAft>
                <a:buNone/>
              </a:pPr>
              <a:r>
                <a:t/>
              </a:r>
              <a:endParaRPr sz="700">
                <a:latin typeface="Lato"/>
                <a:ea typeface="Lato"/>
                <a:cs typeface="Lato"/>
                <a:sym typeface="Lato"/>
              </a:endParaRPr>
            </a:p>
          </p:txBody>
        </p:sp>
        <p:sp>
          <p:nvSpPr>
            <p:cNvPr id="674" name="Google Shape;674;p35"/>
            <p:cNvSpPr/>
            <p:nvPr/>
          </p:nvSpPr>
          <p:spPr>
            <a:xfrm>
              <a:off x="485150" y="2642375"/>
              <a:ext cx="3461100" cy="1078500"/>
            </a:xfrm>
            <a:prstGeom prst="rect">
              <a:avLst/>
            </a:prstGeom>
            <a:solidFill>
              <a:srgbClr val="D0571A">
                <a:alpha val="4157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u="sng">
                  <a:latin typeface="Lato"/>
                  <a:ea typeface="Lato"/>
                  <a:cs typeface="Lato"/>
                  <a:sym typeface="Lato"/>
                </a:rPr>
                <a:t>Massachusetts Cultural Council</a:t>
              </a:r>
              <a:endParaRPr u="sng">
                <a:latin typeface="Lato"/>
                <a:ea typeface="Lato"/>
                <a:cs typeface="Lato"/>
                <a:sym typeface="Lato"/>
              </a:endParaRPr>
            </a:p>
          </p:txBody>
        </p:sp>
      </p:grpSp>
      <p:sp>
        <p:nvSpPr>
          <p:cNvPr id="675" name="Google Shape;675;p35"/>
          <p:cNvSpPr/>
          <p:nvPr/>
        </p:nvSpPr>
        <p:spPr>
          <a:xfrm>
            <a:off x="-12275" y="0"/>
            <a:ext cx="9171900" cy="54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p36"/>
          <p:cNvSpPr txBox="1"/>
          <p:nvPr>
            <p:ph type="ctrTitle"/>
          </p:nvPr>
        </p:nvSpPr>
        <p:spPr>
          <a:xfrm>
            <a:off x="727950" y="1804425"/>
            <a:ext cx="7688100" cy="219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a:t>Merci de votre attention!</a:t>
            </a:r>
            <a:endParaRPr/>
          </a:p>
          <a:p>
            <a:pPr indent="0" lvl="0" marL="0" rtl="0" algn="ctr">
              <a:spcBef>
                <a:spcPts val="0"/>
              </a:spcBef>
              <a:spcAft>
                <a:spcPts val="0"/>
              </a:spcAft>
              <a:buSzPts val="990"/>
              <a:buNone/>
            </a:pPr>
            <a:r>
              <a:t/>
            </a:r>
            <a:endParaRPr/>
          </a:p>
          <a:p>
            <a:pPr indent="0" lvl="0" marL="0" rtl="0" algn="ctr">
              <a:lnSpc>
                <a:spcPct val="115000"/>
              </a:lnSpc>
              <a:spcBef>
                <a:spcPts val="0"/>
              </a:spcBef>
              <a:spcAft>
                <a:spcPts val="0"/>
              </a:spcAft>
              <a:buNone/>
            </a:pPr>
            <a:r>
              <a:rPr lang="en"/>
              <a:t>Questions?</a:t>
            </a:r>
            <a:endParaRPr/>
          </a:p>
        </p:txBody>
      </p:sp>
      <p:sp>
        <p:nvSpPr>
          <p:cNvPr id="681" name="Google Shape;681;p3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37"/>
          <p:cNvSpPr txBox="1"/>
          <p:nvPr>
            <p:ph type="title"/>
          </p:nvPr>
        </p:nvSpPr>
        <p:spPr>
          <a:xfrm>
            <a:off x="729450" y="56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References (pt 1)</a:t>
            </a:r>
            <a:endParaRPr/>
          </a:p>
        </p:txBody>
      </p:sp>
      <p:sp>
        <p:nvSpPr>
          <p:cNvPr id="687" name="Google Shape;687;p37"/>
          <p:cNvSpPr txBox="1"/>
          <p:nvPr>
            <p:ph idx="1" type="body"/>
          </p:nvPr>
        </p:nvSpPr>
        <p:spPr>
          <a:xfrm>
            <a:off x="729450" y="1499950"/>
            <a:ext cx="7688700" cy="3502500"/>
          </a:xfrm>
          <a:prstGeom prst="rect">
            <a:avLst/>
          </a:prstGeom>
        </p:spPr>
        <p:txBody>
          <a:bodyPr anchorCtr="0" anchor="t" bIns="91425" lIns="91425" spcFirstLastPara="1" rIns="91425" wrap="square" tIns="91425">
            <a:noAutofit/>
          </a:bodyPr>
          <a:lstStyle/>
          <a:p>
            <a:pPr indent="-457200" lvl="0" marL="457200" rtl="0" algn="l">
              <a:lnSpc>
                <a:spcPct val="100000"/>
              </a:lnSpc>
              <a:spcBef>
                <a:spcPts val="300"/>
              </a:spcBef>
              <a:spcAft>
                <a:spcPts val="0"/>
              </a:spcAft>
              <a:buNone/>
            </a:pPr>
            <a:r>
              <a:rPr lang="en" sz="800">
                <a:solidFill>
                  <a:srgbClr val="000000"/>
                </a:solidFill>
                <a:highlight>
                  <a:srgbClr val="FFFFFF"/>
                </a:highlight>
              </a:rPr>
              <a:t>Azmat, F., Fujimoto, Y., &amp; Rentschler, R. (2015). Exploring cultural inclusion: Perspectives from a community arts organisation. </a:t>
            </a:r>
            <a:r>
              <a:rPr i="1" lang="en" sz="800">
                <a:solidFill>
                  <a:srgbClr val="000000"/>
                </a:solidFill>
                <a:highlight>
                  <a:srgbClr val="FFFFFF"/>
                </a:highlight>
              </a:rPr>
              <a:t>Australian Journal of Management</a:t>
            </a:r>
            <a:r>
              <a:rPr lang="en" sz="800">
                <a:solidFill>
                  <a:srgbClr val="000000"/>
                </a:solidFill>
                <a:highlight>
                  <a:srgbClr val="FFFFFF"/>
                </a:highlight>
              </a:rPr>
              <a:t>, </a:t>
            </a:r>
            <a:r>
              <a:rPr i="1" lang="en" sz="800">
                <a:solidFill>
                  <a:srgbClr val="000000"/>
                </a:solidFill>
                <a:highlight>
                  <a:srgbClr val="FFFFFF"/>
                </a:highlight>
              </a:rPr>
              <a:t>40</a:t>
            </a:r>
            <a:r>
              <a:rPr lang="en" sz="800">
                <a:solidFill>
                  <a:srgbClr val="000000"/>
                </a:solidFill>
                <a:highlight>
                  <a:srgbClr val="FFFFFF"/>
                </a:highlight>
              </a:rPr>
              <a:t>(2), 375-396.</a:t>
            </a:r>
            <a:endParaRPr sz="800">
              <a:solidFill>
                <a:srgbClr val="000000"/>
              </a:solidFill>
              <a:highlight>
                <a:srgbClr val="FFFFFF"/>
              </a:highlight>
            </a:endParaRPr>
          </a:p>
          <a:p>
            <a:pPr indent="-457200" lvl="0" marL="457200" rtl="0" algn="l">
              <a:lnSpc>
                <a:spcPct val="100000"/>
              </a:lnSpc>
              <a:spcBef>
                <a:spcPts val="300"/>
              </a:spcBef>
              <a:spcAft>
                <a:spcPts val="0"/>
              </a:spcAft>
              <a:buNone/>
            </a:pPr>
            <a:r>
              <a:rPr lang="en" sz="800">
                <a:solidFill>
                  <a:srgbClr val="000000"/>
                </a:solidFill>
                <a:highlight>
                  <a:srgbClr val="FFFFFF"/>
                </a:highlight>
              </a:rPr>
              <a:t>Boenigk, S., Fisk, R., Kabadayi, S., Alkire, L., Cheung, L., Corus, C., ... &amp; Smidt, N. (2021). Rethinking service systems and public policy: a transformative refugee service experience framework. </a:t>
            </a:r>
            <a:r>
              <a:rPr i="1" lang="en" sz="800">
                <a:solidFill>
                  <a:srgbClr val="000000"/>
                </a:solidFill>
                <a:highlight>
                  <a:srgbClr val="FFFFFF"/>
                </a:highlight>
              </a:rPr>
              <a:t>Journal of Public Policy &amp; Marketing</a:t>
            </a:r>
            <a:r>
              <a:rPr lang="en" sz="800">
                <a:solidFill>
                  <a:srgbClr val="000000"/>
                </a:solidFill>
                <a:highlight>
                  <a:srgbClr val="FFFFFF"/>
                </a:highlight>
              </a:rPr>
              <a:t>, </a:t>
            </a:r>
            <a:r>
              <a:rPr i="1" lang="en" sz="800">
                <a:solidFill>
                  <a:srgbClr val="000000"/>
                </a:solidFill>
                <a:highlight>
                  <a:srgbClr val="FFFFFF"/>
                </a:highlight>
              </a:rPr>
              <a:t>40</a:t>
            </a:r>
            <a:r>
              <a:rPr lang="en" sz="800">
                <a:solidFill>
                  <a:srgbClr val="000000"/>
                </a:solidFill>
                <a:highlight>
                  <a:srgbClr val="FFFFFF"/>
                </a:highlight>
              </a:rPr>
              <a:t>(2), 165-183.</a:t>
            </a:r>
            <a:endParaRPr sz="800">
              <a:solidFill>
                <a:srgbClr val="000000"/>
              </a:solidFill>
              <a:highlight>
                <a:srgbClr val="FFFFFF"/>
              </a:highlight>
            </a:endParaRPr>
          </a:p>
          <a:p>
            <a:pPr indent="-457200" lvl="0" marL="457200" rtl="0" algn="l">
              <a:lnSpc>
                <a:spcPct val="100000"/>
              </a:lnSpc>
              <a:spcBef>
                <a:spcPts val="0"/>
              </a:spcBef>
              <a:spcAft>
                <a:spcPts val="0"/>
              </a:spcAft>
              <a:buNone/>
            </a:pPr>
            <a:r>
              <a:rPr lang="en" sz="800">
                <a:solidFill>
                  <a:srgbClr val="000000"/>
                </a:solidFill>
                <a:uFill>
                  <a:noFill/>
                </a:uFill>
                <a:hlinkClick r:id="rId3">
                  <a:extLst>
                    <a:ext uri="{A12FA001-AC4F-418D-AE19-62706E023703}">
                      <ahyp:hlinkClr val="tx"/>
                    </a:ext>
                  </a:extLst>
                </a:hlinkClick>
              </a:rPr>
              <a:t>Brun, C., &amp; Fabos, A. (2015). Making homes in limbo? A conceptual framework. </a:t>
            </a:r>
            <a:r>
              <a:rPr i="1" lang="en" sz="800">
                <a:solidFill>
                  <a:srgbClr val="000000"/>
                </a:solidFill>
                <a:uFill>
                  <a:noFill/>
                </a:uFill>
                <a:hlinkClick r:id="rId4">
                  <a:extLst>
                    <a:ext uri="{A12FA001-AC4F-418D-AE19-62706E023703}">
                      <ahyp:hlinkClr val="tx"/>
                    </a:ext>
                  </a:extLst>
                </a:hlinkClick>
              </a:rPr>
              <a:t>Refuge</a:t>
            </a:r>
            <a:r>
              <a:rPr lang="en" sz="800">
                <a:solidFill>
                  <a:srgbClr val="000000"/>
                </a:solidFill>
                <a:uFill>
                  <a:noFill/>
                </a:uFill>
                <a:hlinkClick r:id="rId5">
                  <a:extLst>
                    <a:ext uri="{A12FA001-AC4F-418D-AE19-62706E023703}">
                      <ahyp:hlinkClr val="tx"/>
                    </a:ext>
                  </a:extLst>
                </a:hlinkClick>
              </a:rPr>
              <a:t>, </a:t>
            </a:r>
            <a:r>
              <a:rPr i="1" lang="en" sz="800">
                <a:solidFill>
                  <a:srgbClr val="000000"/>
                </a:solidFill>
                <a:uFill>
                  <a:noFill/>
                </a:uFill>
                <a:hlinkClick r:id="rId6">
                  <a:extLst>
                    <a:ext uri="{A12FA001-AC4F-418D-AE19-62706E023703}">
                      <ahyp:hlinkClr val="tx"/>
                    </a:ext>
                  </a:extLst>
                </a:hlinkClick>
              </a:rPr>
              <a:t>31</a:t>
            </a:r>
            <a:r>
              <a:rPr lang="en" sz="800">
                <a:solidFill>
                  <a:srgbClr val="000000"/>
                </a:solidFill>
                <a:uFill>
                  <a:noFill/>
                </a:uFill>
                <a:hlinkClick r:id="rId7">
                  <a:extLst>
                    <a:ext uri="{A12FA001-AC4F-418D-AE19-62706E023703}">
                      <ahyp:hlinkClr val="tx"/>
                    </a:ext>
                  </a:extLst>
                </a:hlinkClick>
              </a:rPr>
              <a:t>(1), 5+. Gale OneFile: Psychology.</a:t>
            </a:r>
            <a:endParaRPr sz="800">
              <a:solidFill>
                <a:srgbClr val="000000"/>
              </a:solidFill>
              <a:highlight>
                <a:srgbClr val="FFFFFF"/>
              </a:highlight>
            </a:endParaRPr>
          </a:p>
          <a:p>
            <a:pPr indent="-457200" lvl="0" marL="457200" rtl="0" algn="l">
              <a:lnSpc>
                <a:spcPct val="100000"/>
              </a:lnSpc>
              <a:spcBef>
                <a:spcPts val="0"/>
              </a:spcBef>
              <a:spcAft>
                <a:spcPts val="0"/>
              </a:spcAft>
              <a:buNone/>
            </a:pPr>
            <a:r>
              <a:rPr lang="en" sz="800">
                <a:solidFill>
                  <a:srgbClr val="000000"/>
                </a:solidFill>
              </a:rPr>
              <a:t>Carponen, Claire. (2020) 700-Year-Old Timber-Frame Manor in Kent Offers Historic Hideaway. </a:t>
            </a:r>
            <a:r>
              <a:rPr i="1" lang="en" sz="800">
                <a:solidFill>
                  <a:srgbClr val="000000"/>
                </a:solidFill>
              </a:rPr>
              <a:t>Mansion Global</a:t>
            </a:r>
            <a:r>
              <a:rPr lang="en" sz="800">
                <a:solidFill>
                  <a:srgbClr val="000000"/>
                </a:solidFill>
              </a:rPr>
              <a:t>, Mansion Global, www.mansionglobal.com/articles/700-year-old-timber-frame-manor-in-kent-offers-historic-hideaway-213916. </a:t>
            </a:r>
            <a:endParaRPr sz="800">
              <a:solidFill>
                <a:srgbClr val="000000"/>
              </a:solidFill>
              <a:highlight>
                <a:srgbClr val="FFFFFF"/>
              </a:highlight>
            </a:endParaRPr>
          </a:p>
          <a:p>
            <a:pPr indent="-457200" lvl="0" marL="457200" rtl="0" algn="l">
              <a:lnSpc>
                <a:spcPct val="100000"/>
              </a:lnSpc>
              <a:spcBef>
                <a:spcPts val="0"/>
              </a:spcBef>
              <a:spcAft>
                <a:spcPts val="0"/>
              </a:spcAft>
              <a:buNone/>
            </a:pPr>
            <a:r>
              <a:rPr lang="en" sz="800">
                <a:solidFill>
                  <a:srgbClr val="000000"/>
                </a:solidFill>
              </a:rPr>
              <a:t>Casa MAC by So &amp; So Studio UG; Italy. (2021), </a:t>
            </a:r>
            <a:r>
              <a:rPr i="1" lang="en" sz="800">
                <a:solidFill>
                  <a:srgbClr val="000000"/>
                </a:solidFill>
              </a:rPr>
              <a:t>BigSEE</a:t>
            </a:r>
            <a:r>
              <a:rPr lang="en" sz="800">
                <a:solidFill>
                  <a:srgbClr val="000000"/>
                </a:solidFill>
              </a:rPr>
              <a:t>, bigsee.eu/casa-mac-by-so-italy/. </a:t>
            </a:r>
            <a:endParaRPr sz="800">
              <a:solidFill>
                <a:srgbClr val="000000"/>
              </a:solidFill>
            </a:endParaRPr>
          </a:p>
          <a:p>
            <a:pPr indent="-457200" lvl="0" marL="457200" rtl="0" algn="l">
              <a:lnSpc>
                <a:spcPct val="100000"/>
              </a:lnSpc>
              <a:spcBef>
                <a:spcPts val="0"/>
              </a:spcBef>
              <a:spcAft>
                <a:spcPts val="0"/>
              </a:spcAft>
              <a:buNone/>
            </a:pPr>
            <a:r>
              <a:rPr lang="en" sz="800">
                <a:solidFill>
                  <a:srgbClr val="000000"/>
                </a:solidFill>
              </a:rPr>
              <a:t>Create Inclusive Spaces and Climate. (2020) </a:t>
            </a:r>
            <a:r>
              <a:rPr i="1" lang="en" sz="800">
                <a:solidFill>
                  <a:srgbClr val="000000"/>
                </a:solidFill>
              </a:rPr>
              <a:t>Diversity, Equity &amp; Inclusion</a:t>
            </a:r>
            <a:r>
              <a:rPr lang="en" sz="800">
                <a:solidFill>
                  <a:srgbClr val="000000"/>
                </a:solidFill>
              </a:rPr>
              <a:t>, diversity.ucdavis.edu/how-do-i/create-inclusive-spaces-and-climate. </a:t>
            </a:r>
            <a:endParaRPr sz="800">
              <a:solidFill>
                <a:srgbClr val="000000"/>
              </a:solidFill>
              <a:highlight>
                <a:srgbClr val="FFFFFF"/>
              </a:highlight>
            </a:endParaRPr>
          </a:p>
          <a:p>
            <a:pPr indent="-457200" lvl="0" marL="457200" rtl="0" algn="l">
              <a:lnSpc>
                <a:spcPct val="100000"/>
              </a:lnSpc>
              <a:spcBef>
                <a:spcPts val="0"/>
              </a:spcBef>
              <a:spcAft>
                <a:spcPts val="0"/>
              </a:spcAft>
              <a:buNone/>
            </a:pPr>
            <a:r>
              <a:rPr lang="en" sz="800">
                <a:solidFill>
                  <a:srgbClr val="000000"/>
                </a:solidFill>
                <a:highlight>
                  <a:srgbClr val="FFFFFF"/>
                </a:highlight>
              </a:rPr>
              <a:t>Goodman, S., &amp; Speer, S. A. (2007). Category use in the construction of asylum seekers. </a:t>
            </a:r>
            <a:r>
              <a:rPr i="1" lang="en" sz="800">
                <a:solidFill>
                  <a:srgbClr val="000000"/>
                </a:solidFill>
                <a:highlight>
                  <a:srgbClr val="FFFFFF"/>
                </a:highlight>
              </a:rPr>
              <a:t>Critical Discourse Studies</a:t>
            </a:r>
            <a:r>
              <a:rPr lang="en" sz="800">
                <a:solidFill>
                  <a:srgbClr val="000000"/>
                </a:solidFill>
                <a:highlight>
                  <a:srgbClr val="FFFFFF"/>
                </a:highlight>
              </a:rPr>
              <a:t>, </a:t>
            </a:r>
            <a:r>
              <a:rPr i="1" lang="en" sz="800">
                <a:solidFill>
                  <a:srgbClr val="000000"/>
                </a:solidFill>
                <a:highlight>
                  <a:srgbClr val="FFFFFF"/>
                </a:highlight>
              </a:rPr>
              <a:t>4</a:t>
            </a:r>
            <a:r>
              <a:rPr lang="en" sz="800">
                <a:solidFill>
                  <a:srgbClr val="000000"/>
                </a:solidFill>
                <a:highlight>
                  <a:srgbClr val="FFFFFF"/>
                </a:highlight>
              </a:rPr>
              <a:t>(2), 165-185.</a:t>
            </a:r>
            <a:endParaRPr sz="800">
              <a:solidFill>
                <a:srgbClr val="000000"/>
              </a:solidFill>
              <a:highlight>
                <a:srgbClr val="FFFFFF"/>
              </a:highlight>
            </a:endParaRPr>
          </a:p>
          <a:p>
            <a:pPr indent="-457200" lvl="0" marL="457200" rtl="0" algn="l">
              <a:lnSpc>
                <a:spcPct val="100000"/>
              </a:lnSpc>
              <a:spcBef>
                <a:spcPts val="0"/>
              </a:spcBef>
              <a:spcAft>
                <a:spcPts val="0"/>
              </a:spcAft>
              <a:buNone/>
            </a:pPr>
            <a:r>
              <a:rPr lang="en" sz="800">
                <a:solidFill>
                  <a:srgbClr val="000000"/>
                </a:solidFill>
              </a:rPr>
              <a:t>Green Lungs in Urban Areas. (2020) </a:t>
            </a:r>
            <a:r>
              <a:rPr i="1" lang="en" sz="800">
                <a:solidFill>
                  <a:srgbClr val="000000"/>
                </a:solidFill>
              </a:rPr>
              <a:t>The Finest Magazine</a:t>
            </a:r>
            <a:r>
              <a:rPr lang="en" sz="800">
                <a:solidFill>
                  <a:srgbClr val="000000"/>
                </a:solidFill>
              </a:rPr>
              <a:t>, thefinestmagazine.com/green-lungs-among-urban-areas/#:~:text=Baotou%20Vanke%20Central%20Park%2C%20China&amp;text=Located%20on%20the%20land%20with,for%20both%20adult%20and%20children. </a:t>
            </a:r>
            <a:endParaRPr sz="800">
              <a:solidFill>
                <a:srgbClr val="000000"/>
              </a:solidFill>
              <a:highlight>
                <a:srgbClr val="FFFFFF"/>
              </a:highlight>
            </a:endParaRPr>
          </a:p>
          <a:p>
            <a:pPr indent="-457200" lvl="0" marL="457200" rtl="0" algn="l">
              <a:lnSpc>
                <a:spcPct val="100000"/>
              </a:lnSpc>
              <a:spcBef>
                <a:spcPts val="0"/>
              </a:spcBef>
              <a:spcAft>
                <a:spcPts val="0"/>
              </a:spcAft>
              <a:buNone/>
            </a:pPr>
            <a:r>
              <a:rPr lang="en" sz="800">
                <a:solidFill>
                  <a:srgbClr val="000000"/>
                </a:solidFill>
                <a:highlight>
                  <a:srgbClr val="FFFFFF"/>
                </a:highlight>
              </a:rPr>
              <a:t>Institute for Human Centered Design. (n.d.). </a:t>
            </a:r>
            <a:r>
              <a:rPr i="1" lang="en" sz="800">
                <a:solidFill>
                  <a:srgbClr val="000000"/>
                </a:solidFill>
                <a:highlight>
                  <a:srgbClr val="FFFFFF"/>
                </a:highlight>
              </a:rPr>
              <a:t>Inclusive Design Principles</a:t>
            </a:r>
            <a:r>
              <a:rPr lang="en" sz="800">
                <a:solidFill>
                  <a:srgbClr val="000000"/>
                </a:solidFill>
                <a:highlight>
                  <a:srgbClr val="FFFFFF"/>
                </a:highlight>
              </a:rPr>
              <a:t>. https://humancentereddesign.org/inclusive-design/principles </a:t>
            </a:r>
            <a:endParaRPr sz="800">
              <a:solidFill>
                <a:srgbClr val="000000"/>
              </a:solidFill>
              <a:highlight>
                <a:srgbClr val="FFFFFF"/>
              </a:highlight>
            </a:endParaRPr>
          </a:p>
          <a:p>
            <a:pPr indent="-457200" lvl="0" marL="457200" rtl="0" algn="l">
              <a:lnSpc>
                <a:spcPct val="100000"/>
              </a:lnSpc>
              <a:spcBef>
                <a:spcPts val="0"/>
              </a:spcBef>
              <a:spcAft>
                <a:spcPts val="0"/>
              </a:spcAft>
              <a:buNone/>
            </a:pPr>
            <a:r>
              <a:rPr lang="en" sz="800">
                <a:solidFill>
                  <a:srgbClr val="000000"/>
                </a:solidFill>
                <a:uFill>
                  <a:noFill/>
                </a:uFill>
                <a:hlinkClick r:id="rId8">
                  <a:extLst>
                    <a:ext uri="{A12FA001-AC4F-418D-AE19-62706E023703}">
                      <ahyp:hlinkClr val="tx"/>
                    </a:ext>
                  </a:extLst>
                </a:hlinkClick>
              </a:rPr>
              <a:t>Kaushal, N. (2019). Refugees and Discontent. In </a:t>
            </a:r>
            <a:r>
              <a:rPr i="1" lang="en" sz="800">
                <a:solidFill>
                  <a:srgbClr val="000000"/>
                </a:solidFill>
                <a:uFill>
                  <a:noFill/>
                </a:uFill>
                <a:hlinkClick r:id="rId9">
                  <a:extLst>
                    <a:ext uri="{A12FA001-AC4F-418D-AE19-62706E023703}">
                      <ahyp:hlinkClr val="tx"/>
                    </a:ext>
                  </a:extLst>
                </a:hlinkClick>
              </a:rPr>
              <a:t>Blaming Immigrants</a:t>
            </a:r>
            <a:r>
              <a:rPr lang="en" sz="800">
                <a:solidFill>
                  <a:srgbClr val="000000"/>
                </a:solidFill>
                <a:uFill>
                  <a:noFill/>
                </a:uFill>
                <a:hlinkClick r:id="rId10">
                  <a:extLst>
                    <a:ext uri="{A12FA001-AC4F-418D-AE19-62706E023703}">
                      <ahyp:hlinkClr val="tx"/>
                    </a:ext>
                  </a:extLst>
                </a:hlinkClick>
              </a:rPr>
              <a:t> (pp. 138–151). Columbia University Press; JSTOR. </a:t>
            </a:r>
            <a:r>
              <a:rPr lang="en" sz="800">
                <a:solidFill>
                  <a:srgbClr val="000000"/>
                </a:solidFill>
                <a:uFill>
                  <a:noFill/>
                </a:uFill>
                <a:hlinkClick r:id="rId11">
                  <a:extLst>
                    <a:ext uri="{A12FA001-AC4F-418D-AE19-62706E023703}">
                      <ahyp:hlinkClr val="tx"/>
                    </a:ext>
                  </a:extLst>
                </a:hlinkClick>
              </a:rPr>
              <a:t>http://www.jstor.org/stable/10.7312/kaus18144.9</a:t>
            </a:r>
            <a:r>
              <a:rPr lang="en" sz="800">
                <a:solidFill>
                  <a:srgbClr val="000000"/>
                </a:solidFill>
                <a:highlight>
                  <a:srgbClr val="FFFFFF"/>
                </a:highlight>
              </a:rPr>
              <a:t> </a:t>
            </a:r>
            <a:endParaRPr sz="800">
              <a:solidFill>
                <a:srgbClr val="000000"/>
              </a:solidFill>
              <a:highlight>
                <a:srgbClr val="FFFFFF"/>
              </a:highlight>
            </a:endParaRPr>
          </a:p>
          <a:p>
            <a:pPr indent="-457200" lvl="0" marL="457200" rtl="0" algn="l">
              <a:lnSpc>
                <a:spcPct val="100000"/>
              </a:lnSpc>
              <a:spcBef>
                <a:spcPts val="0"/>
              </a:spcBef>
              <a:spcAft>
                <a:spcPts val="0"/>
              </a:spcAft>
              <a:buNone/>
            </a:pPr>
            <a:r>
              <a:rPr lang="en" sz="800">
                <a:solidFill>
                  <a:srgbClr val="000000"/>
                </a:solidFill>
              </a:rPr>
              <a:t>Kiela, M. (2020). </a:t>
            </a:r>
            <a:r>
              <a:rPr i="1" lang="en" sz="800">
                <a:solidFill>
                  <a:srgbClr val="000000"/>
                </a:solidFill>
              </a:rPr>
              <a:t>The neurological implications of forced migration</a:t>
            </a:r>
            <a:r>
              <a:rPr lang="en" sz="800">
                <a:solidFill>
                  <a:srgbClr val="000000"/>
                </a:solidFill>
              </a:rPr>
              <a:t> (Publications No. 3656867). [Bachelor’s Thesis, University of Arizona]. Social Science Research Network </a:t>
            </a:r>
            <a:r>
              <a:rPr lang="en" sz="800">
                <a:solidFill>
                  <a:srgbClr val="000000"/>
                </a:solidFill>
                <a:uFill>
                  <a:noFill/>
                </a:uFill>
                <a:hlinkClick r:id="rId12">
                  <a:extLst>
                    <a:ext uri="{A12FA001-AC4F-418D-AE19-62706E023703}">
                      <ahyp:hlinkClr val="tx"/>
                    </a:ext>
                  </a:extLst>
                </a:hlinkClick>
              </a:rPr>
              <a:t>https://papers.ssrn.com/sol3/papers.cfm?abstract_id=3656867</a:t>
            </a:r>
            <a:endParaRPr sz="800">
              <a:solidFill>
                <a:srgbClr val="000000"/>
              </a:solidFill>
              <a:highlight>
                <a:srgbClr val="FFFFFF"/>
              </a:highlight>
            </a:endParaRPr>
          </a:p>
          <a:p>
            <a:pPr indent="-457200" lvl="0" marL="457200" rtl="0" algn="l">
              <a:lnSpc>
                <a:spcPct val="100000"/>
              </a:lnSpc>
              <a:spcBef>
                <a:spcPts val="0"/>
              </a:spcBef>
              <a:spcAft>
                <a:spcPts val="0"/>
              </a:spcAft>
              <a:buNone/>
            </a:pPr>
            <a:r>
              <a:rPr lang="en" sz="800">
                <a:solidFill>
                  <a:srgbClr val="000000"/>
                </a:solidFill>
                <a:highlight>
                  <a:srgbClr val="FCFCFC"/>
                </a:highlight>
              </a:rPr>
              <a:t>Landman, K. Inclusive public space: rethinking practices of mitigation, adaptation and transformation. </a:t>
            </a:r>
            <a:r>
              <a:rPr i="1" lang="en" sz="800">
                <a:solidFill>
                  <a:srgbClr val="000000"/>
                </a:solidFill>
                <a:highlight>
                  <a:srgbClr val="FCFCFC"/>
                </a:highlight>
              </a:rPr>
              <a:t>Urban Des Int</a:t>
            </a:r>
            <a:r>
              <a:rPr lang="en" sz="800">
                <a:solidFill>
                  <a:srgbClr val="000000"/>
                </a:solidFill>
                <a:highlight>
                  <a:srgbClr val="FCFCFC"/>
                </a:highlight>
              </a:rPr>
              <a:t> 25, 211–214 (2020). https://doi.org/10.1057/s41289-020-00136-4</a:t>
            </a:r>
            <a:endParaRPr sz="800">
              <a:solidFill>
                <a:srgbClr val="000000"/>
              </a:solidFill>
              <a:highlight>
                <a:srgbClr val="FFFFFF"/>
              </a:highlight>
            </a:endParaRPr>
          </a:p>
          <a:p>
            <a:pPr indent="-457200" lvl="0" marL="457200" rtl="0" algn="l">
              <a:lnSpc>
                <a:spcPct val="100000"/>
              </a:lnSpc>
              <a:spcBef>
                <a:spcPts val="0"/>
              </a:spcBef>
              <a:spcAft>
                <a:spcPts val="0"/>
              </a:spcAft>
              <a:buNone/>
            </a:pPr>
            <a:r>
              <a:rPr lang="en" sz="800">
                <a:solidFill>
                  <a:srgbClr val="000000"/>
                </a:solidFill>
              </a:rPr>
              <a:t>Langenkamp, A. G., &amp; Carbonaro, W. (2018). How school socioeconomic status affects achievement growth across school transitions in early educational careers. </a:t>
            </a:r>
            <a:r>
              <a:rPr i="1" lang="en" sz="800">
                <a:solidFill>
                  <a:srgbClr val="000000"/>
                </a:solidFill>
              </a:rPr>
              <a:t>Sociology of Education</a:t>
            </a:r>
            <a:r>
              <a:rPr lang="en" sz="800">
                <a:solidFill>
                  <a:srgbClr val="000000"/>
                </a:solidFill>
              </a:rPr>
              <a:t>, </a:t>
            </a:r>
            <a:r>
              <a:rPr i="1" lang="en" sz="800">
                <a:solidFill>
                  <a:srgbClr val="000000"/>
                </a:solidFill>
              </a:rPr>
              <a:t>91</a:t>
            </a:r>
            <a:r>
              <a:rPr lang="en" sz="800">
                <a:solidFill>
                  <a:srgbClr val="000000"/>
                </a:solidFill>
              </a:rPr>
              <a:t>(4), 358-378. </a:t>
            </a:r>
            <a:r>
              <a:rPr lang="en" sz="800">
                <a:solidFill>
                  <a:srgbClr val="000000"/>
                </a:solidFill>
                <a:uFill>
                  <a:noFill/>
                </a:uFill>
                <a:hlinkClick r:id="rId13">
                  <a:extLst>
                    <a:ext uri="{A12FA001-AC4F-418D-AE19-62706E023703}">
                      <ahyp:hlinkClr val="tx"/>
                    </a:ext>
                  </a:extLst>
                </a:hlinkClick>
              </a:rPr>
              <a:t>https://www.jstor.org/stable/10.2307/48588644</a:t>
            </a:r>
            <a:r>
              <a:rPr lang="en" sz="800">
                <a:solidFill>
                  <a:srgbClr val="000000"/>
                </a:solidFill>
              </a:rPr>
              <a:t> </a:t>
            </a:r>
            <a:endParaRPr sz="800">
              <a:solidFill>
                <a:srgbClr val="000000"/>
              </a:solidFill>
            </a:endParaRPr>
          </a:p>
          <a:p>
            <a:pPr indent="-457200" lvl="0" marL="457200" rtl="0" algn="l">
              <a:lnSpc>
                <a:spcPct val="100000"/>
              </a:lnSpc>
              <a:spcBef>
                <a:spcPts val="0"/>
              </a:spcBef>
              <a:spcAft>
                <a:spcPts val="0"/>
              </a:spcAft>
              <a:buNone/>
            </a:pPr>
            <a:r>
              <a:rPr lang="en" sz="800">
                <a:solidFill>
                  <a:srgbClr val="000000"/>
                </a:solidFill>
              </a:rPr>
              <a:t>Laurito, A., Lacoe, J., Schwartz, A. E., Sharkey, P., &amp; Ellen, I. G. (2019). School climate and the impact of neighborhood crime on test scores. </a:t>
            </a:r>
            <a:r>
              <a:rPr i="1" lang="en" sz="800">
                <a:solidFill>
                  <a:srgbClr val="000000"/>
                </a:solidFill>
              </a:rPr>
              <a:t>The Russell Sage Foundation Journal of the Social Sciences</a:t>
            </a:r>
            <a:r>
              <a:rPr lang="en" sz="800">
                <a:solidFill>
                  <a:srgbClr val="000000"/>
                </a:solidFill>
              </a:rPr>
              <a:t>, </a:t>
            </a:r>
            <a:r>
              <a:rPr i="1" lang="en" sz="800">
                <a:solidFill>
                  <a:srgbClr val="000000"/>
                </a:solidFill>
              </a:rPr>
              <a:t>5</a:t>
            </a:r>
            <a:r>
              <a:rPr lang="en" sz="800">
                <a:solidFill>
                  <a:srgbClr val="000000"/>
                </a:solidFill>
              </a:rPr>
              <a:t>(2), 141-166. </a:t>
            </a:r>
            <a:r>
              <a:rPr lang="en" sz="800">
                <a:solidFill>
                  <a:srgbClr val="000000"/>
                </a:solidFill>
                <a:uFill>
                  <a:noFill/>
                </a:uFill>
                <a:hlinkClick r:id="rId14">
                  <a:extLst>
                    <a:ext uri="{A12FA001-AC4F-418D-AE19-62706E023703}">
                      <ahyp:hlinkClr val="tx"/>
                    </a:ext>
                  </a:extLst>
                </a:hlinkClick>
              </a:rPr>
              <a:t>https://www.jstor.org/stable/10.7758/rsf.2019.5.2.08</a:t>
            </a:r>
            <a:r>
              <a:rPr lang="en" sz="800">
                <a:solidFill>
                  <a:srgbClr val="000000"/>
                </a:solidFill>
              </a:rPr>
              <a:t> </a:t>
            </a:r>
            <a:endParaRPr sz="800">
              <a:solidFill>
                <a:srgbClr val="000000"/>
              </a:solidFill>
            </a:endParaRPr>
          </a:p>
          <a:p>
            <a:pPr indent="-457200" lvl="0" marL="457200" rtl="0" algn="l">
              <a:lnSpc>
                <a:spcPct val="100000"/>
              </a:lnSpc>
              <a:spcBef>
                <a:spcPts val="0"/>
              </a:spcBef>
              <a:spcAft>
                <a:spcPts val="0"/>
              </a:spcAft>
              <a:buNone/>
            </a:pPr>
            <a:r>
              <a:rPr lang="en" sz="800">
                <a:solidFill>
                  <a:srgbClr val="000000"/>
                </a:solidFill>
              </a:rPr>
              <a:t>Minnesota Vikings. (2019, August 15). </a:t>
            </a:r>
            <a:r>
              <a:rPr i="1" lang="en" sz="800">
                <a:solidFill>
                  <a:srgbClr val="000000"/>
                </a:solidFill>
              </a:rPr>
              <a:t>Vikings, MSFA announce 3M sensory room at U.S. Bank Stadium</a:t>
            </a:r>
            <a:r>
              <a:rPr lang="en" sz="800">
                <a:solidFill>
                  <a:srgbClr val="000000"/>
                </a:solidFill>
              </a:rPr>
              <a:t>. www.vikings.com/news/sensory-room-us-bank-stadium-hosts-first-guests.</a:t>
            </a:r>
            <a:endParaRPr sz="800">
              <a:solidFill>
                <a:srgbClr val="000000"/>
              </a:solidFill>
            </a:endParaRPr>
          </a:p>
          <a:p>
            <a:pPr indent="-457200" lvl="0" marL="457200" rtl="0" algn="l">
              <a:lnSpc>
                <a:spcPct val="100000"/>
              </a:lnSpc>
              <a:spcBef>
                <a:spcPts val="0"/>
              </a:spcBef>
              <a:spcAft>
                <a:spcPts val="0"/>
              </a:spcAft>
              <a:buNone/>
            </a:pPr>
            <a:r>
              <a:t/>
            </a:r>
            <a:endParaRPr sz="800">
              <a:solidFill>
                <a:srgbClr val="000000"/>
              </a:solidFill>
            </a:endParaRPr>
          </a:p>
          <a:p>
            <a:pPr indent="-457200" lvl="0" marL="457200" rtl="0" algn="l">
              <a:lnSpc>
                <a:spcPct val="200000"/>
              </a:lnSpc>
              <a:spcBef>
                <a:spcPts val="0"/>
              </a:spcBef>
              <a:spcAft>
                <a:spcPts val="0"/>
              </a:spcAft>
              <a:buNone/>
            </a:pPr>
            <a:r>
              <a:t/>
            </a:r>
            <a:endParaRPr sz="800">
              <a:solidFill>
                <a:schemeClr val="dk2"/>
              </a:solidFill>
              <a:highlight>
                <a:schemeClr val="lt1"/>
              </a:highlight>
            </a:endParaRPr>
          </a:p>
        </p:txBody>
      </p:sp>
      <p:sp>
        <p:nvSpPr>
          <p:cNvPr id="688" name="Google Shape;688;p3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38"/>
          <p:cNvSpPr txBox="1"/>
          <p:nvPr>
            <p:ph type="title"/>
          </p:nvPr>
        </p:nvSpPr>
        <p:spPr>
          <a:xfrm>
            <a:off x="729450" y="5686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References (pt 2)</a:t>
            </a:r>
            <a:endParaRPr/>
          </a:p>
        </p:txBody>
      </p:sp>
      <p:sp>
        <p:nvSpPr>
          <p:cNvPr id="694" name="Google Shape;694;p38"/>
          <p:cNvSpPr txBox="1"/>
          <p:nvPr>
            <p:ph idx="1" type="body"/>
          </p:nvPr>
        </p:nvSpPr>
        <p:spPr>
          <a:xfrm>
            <a:off x="729450" y="1499950"/>
            <a:ext cx="7688700" cy="2840100"/>
          </a:xfrm>
          <a:prstGeom prst="rect">
            <a:avLst/>
          </a:prstGeom>
        </p:spPr>
        <p:txBody>
          <a:bodyPr anchorCtr="0" anchor="t" bIns="91425" lIns="91425" spcFirstLastPara="1" rIns="91425" wrap="square" tIns="91425">
            <a:noAutofit/>
          </a:bodyPr>
          <a:lstStyle/>
          <a:p>
            <a:pPr indent="-457200" lvl="0" marL="457200" rtl="0" algn="l">
              <a:lnSpc>
                <a:spcPct val="100000"/>
              </a:lnSpc>
              <a:spcBef>
                <a:spcPts val="0"/>
              </a:spcBef>
              <a:spcAft>
                <a:spcPts val="0"/>
              </a:spcAft>
              <a:buNone/>
            </a:pPr>
            <a:r>
              <a:rPr lang="en" sz="800">
                <a:solidFill>
                  <a:srgbClr val="000000"/>
                </a:solidFill>
                <a:uFill>
                  <a:noFill/>
                </a:uFill>
                <a:hlinkClick r:id="rId3">
                  <a:extLst>
                    <a:ext uri="{A12FA001-AC4F-418D-AE19-62706E023703}">
                      <ahyp:hlinkClr val="tx"/>
                    </a:ext>
                  </a:extLst>
                </a:hlinkClick>
              </a:rPr>
              <a:t>O’Donnell, T. (2017). </a:t>
            </a:r>
            <a:r>
              <a:rPr i="1" lang="en" sz="800">
                <a:solidFill>
                  <a:srgbClr val="000000"/>
                </a:solidFill>
                <a:uFill>
                  <a:noFill/>
                </a:uFill>
                <a:hlinkClick r:id="rId4">
                  <a:extLst>
                    <a:ext uri="{A12FA001-AC4F-418D-AE19-62706E023703}">
                      <ahyp:hlinkClr val="tx"/>
                    </a:ext>
                  </a:extLst>
                </a:hlinkClick>
              </a:rPr>
              <a:t>Strategic Vision Data Appendix</a:t>
            </a:r>
            <a:r>
              <a:rPr lang="en" sz="800">
                <a:solidFill>
                  <a:srgbClr val="000000"/>
                </a:solidFill>
                <a:uFill>
                  <a:noFill/>
                </a:uFill>
                <a:hlinkClick r:id="rId5">
                  <a:extLst>
                    <a:ext uri="{A12FA001-AC4F-418D-AE19-62706E023703}">
                      <ahyp:hlinkClr val="tx"/>
                    </a:ext>
                  </a:extLst>
                </a:hlinkClick>
              </a:rPr>
              <a:t>. Diversity, Equity &amp; Inclusion. </a:t>
            </a:r>
            <a:r>
              <a:rPr lang="en" sz="800">
                <a:solidFill>
                  <a:srgbClr val="000000"/>
                </a:solidFill>
                <a:uFill>
                  <a:noFill/>
                </a:uFill>
                <a:hlinkClick r:id="rId6">
                  <a:extLst>
                    <a:ext uri="{A12FA001-AC4F-418D-AE19-62706E023703}">
                      <ahyp:hlinkClr val="tx"/>
                    </a:ext>
                  </a:extLst>
                </a:hlinkClick>
              </a:rPr>
              <a:t>https://diversity.ucdavis.edu/data</a:t>
            </a:r>
            <a:r>
              <a:rPr lang="en" sz="800">
                <a:solidFill>
                  <a:srgbClr val="000000"/>
                </a:solidFill>
              </a:rPr>
              <a:t> </a:t>
            </a:r>
            <a:endParaRPr sz="800">
              <a:solidFill>
                <a:srgbClr val="000000"/>
              </a:solidFill>
            </a:endParaRPr>
          </a:p>
          <a:p>
            <a:pPr indent="-457200" lvl="0" marL="457200" rtl="0" algn="l">
              <a:lnSpc>
                <a:spcPct val="100000"/>
              </a:lnSpc>
              <a:spcBef>
                <a:spcPts val="0"/>
              </a:spcBef>
              <a:spcAft>
                <a:spcPts val="0"/>
              </a:spcAft>
              <a:buNone/>
            </a:pPr>
            <a:r>
              <a:rPr lang="en" sz="800">
                <a:solidFill>
                  <a:srgbClr val="000000"/>
                </a:solidFill>
              </a:rPr>
              <a:t>Peters, Craig. (2020) </a:t>
            </a:r>
            <a:r>
              <a:rPr i="1" lang="en" sz="800">
                <a:solidFill>
                  <a:srgbClr val="000000"/>
                </a:solidFill>
              </a:rPr>
              <a:t>3M Sensory Room at U.S. Bank Stadium Hosts First Guests</a:t>
            </a:r>
            <a:r>
              <a:rPr lang="en" sz="800">
                <a:solidFill>
                  <a:srgbClr val="000000"/>
                </a:solidFill>
              </a:rPr>
              <a:t>, 3M, </a:t>
            </a:r>
            <a:endParaRPr sz="800">
              <a:solidFill>
                <a:srgbClr val="000000"/>
              </a:solidFill>
              <a:highlight>
                <a:srgbClr val="FFFFFF"/>
              </a:highlight>
            </a:endParaRPr>
          </a:p>
          <a:p>
            <a:pPr indent="-457200" lvl="0" marL="457200" rtl="0" algn="l">
              <a:lnSpc>
                <a:spcPct val="100000"/>
              </a:lnSpc>
              <a:spcBef>
                <a:spcPts val="0"/>
              </a:spcBef>
              <a:spcAft>
                <a:spcPts val="0"/>
              </a:spcAft>
              <a:buNone/>
            </a:pPr>
            <a:r>
              <a:rPr lang="en" sz="800">
                <a:solidFill>
                  <a:srgbClr val="000000"/>
                </a:solidFill>
                <a:highlight>
                  <a:srgbClr val="FFFFFF"/>
                </a:highlight>
              </a:rPr>
              <a:t>Pryor, L., Lioret, S., van der Waerden, J., Fombonne, É., Falissard, B., &amp; Melchior, M. (2016). Food insecurity and mental health problems among a community sample of young adults. </a:t>
            </a:r>
            <a:r>
              <a:rPr i="1" lang="en" sz="800">
                <a:solidFill>
                  <a:srgbClr val="000000"/>
                </a:solidFill>
                <a:highlight>
                  <a:srgbClr val="FFFFFF"/>
                </a:highlight>
              </a:rPr>
              <a:t>Social Psychology and Psychiatric Epidemiology</a:t>
            </a:r>
            <a:r>
              <a:rPr lang="en" sz="800">
                <a:solidFill>
                  <a:srgbClr val="000000"/>
                </a:solidFill>
                <a:highlight>
                  <a:srgbClr val="FFFFFF"/>
                </a:highlight>
              </a:rPr>
              <a:t>, </a:t>
            </a:r>
            <a:r>
              <a:rPr i="1" lang="en" sz="800">
                <a:solidFill>
                  <a:srgbClr val="000000"/>
                </a:solidFill>
                <a:highlight>
                  <a:srgbClr val="FFFFFF"/>
                </a:highlight>
              </a:rPr>
              <a:t> 51</a:t>
            </a:r>
            <a:r>
              <a:rPr lang="en" sz="800">
                <a:solidFill>
                  <a:srgbClr val="000000"/>
                </a:solidFill>
                <a:highlight>
                  <a:srgbClr val="FFFFFF"/>
                </a:highlight>
              </a:rPr>
              <a:t>, 1073-1081. </a:t>
            </a:r>
            <a:r>
              <a:rPr lang="en" sz="800">
                <a:solidFill>
                  <a:srgbClr val="000000"/>
                </a:solidFill>
                <a:highlight>
                  <a:srgbClr val="FFFFFF"/>
                </a:highlight>
                <a:uFill>
                  <a:noFill/>
                </a:uFill>
                <a:hlinkClick r:id="rId7">
                  <a:extLst>
                    <a:ext uri="{A12FA001-AC4F-418D-AE19-62706E023703}">
                      <ahyp:hlinkClr val="tx"/>
                    </a:ext>
                  </a:extLst>
                </a:hlinkClick>
              </a:rPr>
              <a:t>https://doi-org.ezpxy-web-p-u01.wpi.edu/10.1007/s00127-016-1249-9</a:t>
            </a:r>
            <a:r>
              <a:rPr lang="en" sz="800">
                <a:solidFill>
                  <a:srgbClr val="000000"/>
                </a:solidFill>
                <a:highlight>
                  <a:srgbClr val="FFFFFF"/>
                </a:highlight>
              </a:rPr>
              <a:t> </a:t>
            </a:r>
            <a:endParaRPr sz="800">
              <a:solidFill>
                <a:srgbClr val="000000"/>
              </a:solidFill>
              <a:highlight>
                <a:srgbClr val="FFFFFF"/>
              </a:highlight>
            </a:endParaRPr>
          </a:p>
          <a:p>
            <a:pPr indent="-457200" lvl="0" marL="457200" rtl="0" algn="l">
              <a:lnSpc>
                <a:spcPct val="100000"/>
              </a:lnSpc>
              <a:spcBef>
                <a:spcPts val="0"/>
              </a:spcBef>
              <a:spcAft>
                <a:spcPts val="0"/>
              </a:spcAft>
              <a:buNone/>
            </a:pPr>
            <a:r>
              <a:rPr lang="en" sz="800">
                <a:solidFill>
                  <a:srgbClr val="000000"/>
                </a:solidFill>
              </a:rPr>
              <a:t>Rizo-Corona, L., Leal-Pérez, A., Rey-Galindo, J., Acevez-González, C., &amp; González-Muñoz, E. (2020). </a:t>
            </a:r>
            <a:r>
              <a:rPr i="1" lang="en" sz="800">
                <a:solidFill>
                  <a:srgbClr val="000000"/>
                </a:solidFill>
              </a:rPr>
              <a:t>Development for an anthropometric protocol for wheelchair users: Guiding the decision-making for designing inclusive spaces. </a:t>
            </a:r>
            <a:r>
              <a:rPr lang="en" sz="800">
                <a:solidFill>
                  <a:srgbClr val="000000"/>
                </a:solidFill>
              </a:rPr>
              <a:t>In Di Bucchiano, G. (Ed.), </a:t>
            </a:r>
            <a:r>
              <a:rPr i="1" lang="en" sz="800">
                <a:solidFill>
                  <a:srgbClr val="000000"/>
                </a:solidFill>
              </a:rPr>
              <a:t>Advances in Design for Inclusion</a:t>
            </a:r>
            <a:r>
              <a:rPr lang="en" sz="800">
                <a:solidFill>
                  <a:srgbClr val="000000"/>
                </a:solidFill>
              </a:rPr>
              <a:t> (Vol. 954, pp 196-205). Singer. https://doi.org/10.1007/978-3-030-20444-0_19</a:t>
            </a:r>
            <a:endParaRPr sz="800">
              <a:solidFill>
                <a:srgbClr val="000000"/>
              </a:solidFill>
              <a:highlight>
                <a:srgbClr val="FFFFFF"/>
              </a:highlight>
            </a:endParaRPr>
          </a:p>
          <a:p>
            <a:pPr indent="-457200" lvl="0" marL="457200" rtl="0" algn="l">
              <a:lnSpc>
                <a:spcPct val="100000"/>
              </a:lnSpc>
              <a:spcBef>
                <a:spcPts val="0"/>
              </a:spcBef>
              <a:spcAft>
                <a:spcPts val="0"/>
              </a:spcAft>
              <a:buNone/>
            </a:pPr>
            <a:r>
              <a:rPr lang="en" sz="800">
                <a:solidFill>
                  <a:srgbClr val="000000"/>
                </a:solidFill>
                <a:uFill>
                  <a:noFill/>
                </a:uFill>
                <a:hlinkClick r:id="rId8">
                  <a:extLst>
                    <a:ext uri="{A12FA001-AC4F-418D-AE19-62706E023703}">
                      <ahyp:hlinkClr val="tx"/>
                    </a:ext>
                  </a:extLst>
                </a:hlinkClick>
              </a:rPr>
              <a:t>Roy, P. (2019). Community gardening for integrated urban renewal in Copenhagen: In C. Certomà, S. Noori, &amp; M. Sondermann (Eds.), </a:t>
            </a:r>
            <a:r>
              <a:rPr i="1" lang="en" sz="800">
                <a:solidFill>
                  <a:srgbClr val="000000"/>
                </a:solidFill>
                <a:uFill>
                  <a:noFill/>
                </a:uFill>
                <a:hlinkClick r:id="rId9">
                  <a:extLst>
                    <a:ext uri="{A12FA001-AC4F-418D-AE19-62706E023703}">
                      <ahyp:hlinkClr val="tx"/>
                    </a:ext>
                  </a:extLst>
                </a:hlinkClick>
              </a:rPr>
              <a:t>Urban gardening and the struggle for social and spatial justice</a:t>
            </a:r>
            <a:r>
              <a:rPr lang="en" sz="800">
                <a:solidFill>
                  <a:srgbClr val="000000"/>
                </a:solidFill>
                <a:uFill>
                  <a:noFill/>
                </a:uFill>
                <a:hlinkClick r:id="rId10">
                  <a:extLst>
                    <a:ext uri="{A12FA001-AC4F-418D-AE19-62706E023703}">
                      <ahyp:hlinkClr val="tx"/>
                    </a:ext>
                  </a:extLst>
                </a:hlinkClick>
              </a:rPr>
              <a:t> (1st ed., pp. 91–107). Manchester University Press; JSTOR. </a:t>
            </a:r>
            <a:r>
              <a:rPr lang="en" sz="800">
                <a:solidFill>
                  <a:srgbClr val="000000"/>
                </a:solidFill>
                <a:uFill>
                  <a:noFill/>
                </a:uFill>
                <a:hlinkClick r:id="rId11">
                  <a:extLst>
                    <a:ext uri="{A12FA001-AC4F-418D-AE19-62706E023703}">
                      <ahyp:hlinkClr val="tx"/>
                    </a:ext>
                  </a:extLst>
                </a:hlinkClick>
              </a:rPr>
              <a:t>http://www.jstor.org/stable/j.ctvnb7rfm.14</a:t>
            </a:r>
            <a:endParaRPr sz="800">
              <a:solidFill>
                <a:srgbClr val="000000"/>
              </a:solidFill>
              <a:highlight>
                <a:srgbClr val="FFFFFF"/>
              </a:highlight>
            </a:endParaRPr>
          </a:p>
          <a:p>
            <a:pPr indent="-457200" lvl="0" marL="457200" rtl="0" algn="l">
              <a:lnSpc>
                <a:spcPct val="100000"/>
              </a:lnSpc>
              <a:spcBef>
                <a:spcPts val="0"/>
              </a:spcBef>
              <a:spcAft>
                <a:spcPts val="0"/>
              </a:spcAft>
              <a:buNone/>
            </a:pPr>
            <a:r>
              <a:rPr lang="en" sz="800">
                <a:solidFill>
                  <a:srgbClr val="000000"/>
                </a:solidFill>
              </a:rPr>
              <a:t>Sánchez, Daniel. (2015), Friendship Park / Marcelo Roux + Gastón Cuña. </a:t>
            </a:r>
            <a:r>
              <a:rPr i="1" lang="en" sz="800">
                <a:solidFill>
                  <a:srgbClr val="000000"/>
                </a:solidFill>
              </a:rPr>
              <a:t>ArchDaily</a:t>
            </a:r>
            <a:r>
              <a:rPr lang="en" sz="800">
                <a:solidFill>
                  <a:srgbClr val="000000"/>
                </a:solidFill>
              </a:rPr>
              <a:t>, ArchDaily,www.archdaily.com/770600/friendship-park-marcelo-roux-plus-gaston-cuna. </a:t>
            </a:r>
            <a:endParaRPr sz="800">
              <a:solidFill>
                <a:srgbClr val="000000"/>
              </a:solidFill>
              <a:highlight>
                <a:srgbClr val="FFFFFF"/>
              </a:highlight>
            </a:endParaRPr>
          </a:p>
          <a:p>
            <a:pPr indent="-457200" lvl="0" marL="457200" rtl="0" algn="l">
              <a:lnSpc>
                <a:spcPct val="100000"/>
              </a:lnSpc>
              <a:spcBef>
                <a:spcPts val="0"/>
              </a:spcBef>
              <a:spcAft>
                <a:spcPts val="0"/>
              </a:spcAft>
              <a:buNone/>
            </a:pPr>
            <a:r>
              <a:rPr lang="en" sz="800">
                <a:solidFill>
                  <a:srgbClr val="000000"/>
                </a:solidFill>
                <a:highlight>
                  <a:srgbClr val="FFFFFF"/>
                </a:highlight>
              </a:rPr>
              <a:t>Sendra, P., &amp; Sennett, R. (2020). </a:t>
            </a:r>
            <a:r>
              <a:rPr i="1" lang="en" sz="800">
                <a:solidFill>
                  <a:srgbClr val="000000"/>
                </a:solidFill>
                <a:highlight>
                  <a:srgbClr val="FFFFFF"/>
                </a:highlight>
              </a:rPr>
              <a:t>Designing disorder: Experiments and disruptions in the city</a:t>
            </a:r>
            <a:r>
              <a:rPr lang="en" sz="800">
                <a:solidFill>
                  <a:srgbClr val="000000"/>
                </a:solidFill>
                <a:highlight>
                  <a:srgbClr val="FFFFFF"/>
                </a:highlight>
              </a:rPr>
              <a:t>. Verso. </a:t>
            </a:r>
            <a:endParaRPr sz="800">
              <a:solidFill>
                <a:srgbClr val="000000"/>
              </a:solidFill>
              <a:highlight>
                <a:srgbClr val="FFFFFF"/>
              </a:highlight>
            </a:endParaRPr>
          </a:p>
          <a:p>
            <a:pPr indent="-457200" lvl="0" marL="457200" rtl="0" algn="l">
              <a:lnSpc>
                <a:spcPct val="100000"/>
              </a:lnSpc>
              <a:spcBef>
                <a:spcPts val="0"/>
              </a:spcBef>
              <a:spcAft>
                <a:spcPts val="0"/>
              </a:spcAft>
              <a:buNone/>
            </a:pPr>
            <a:r>
              <a:rPr lang="en" sz="800">
                <a:solidFill>
                  <a:srgbClr val="000000"/>
                </a:solidFill>
                <a:highlight>
                  <a:srgbClr val="FFFFFF"/>
                </a:highlight>
              </a:rPr>
              <a:t>Shultz, C., Barrios, A., Krasnikov, A. V., Becker, I., Bennett, A. M., Emile, R., ... &amp; Sierra, J. (2020). The global refugee crisis: pathway for a more humanitarian solution. </a:t>
            </a:r>
            <a:r>
              <a:rPr i="1" lang="en" sz="800">
                <a:solidFill>
                  <a:srgbClr val="000000"/>
                </a:solidFill>
                <a:highlight>
                  <a:srgbClr val="FFFFFF"/>
                </a:highlight>
              </a:rPr>
              <a:t>Journal of Macromarketing</a:t>
            </a:r>
            <a:r>
              <a:rPr lang="en" sz="800">
                <a:solidFill>
                  <a:srgbClr val="000000"/>
                </a:solidFill>
                <a:highlight>
                  <a:srgbClr val="FFFFFF"/>
                </a:highlight>
              </a:rPr>
              <a:t>, </a:t>
            </a:r>
            <a:r>
              <a:rPr i="1" lang="en" sz="800">
                <a:solidFill>
                  <a:srgbClr val="000000"/>
                </a:solidFill>
                <a:highlight>
                  <a:srgbClr val="FFFFFF"/>
                </a:highlight>
              </a:rPr>
              <a:t>40</a:t>
            </a:r>
            <a:r>
              <a:rPr lang="en" sz="800">
                <a:solidFill>
                  <a:srgbClr val="000000"/>
                </a:solidFill>
                <a:highlight>
                  <a:srgbClr val="FFFFFF"/>
                </a:highlight>
              </a:rPr>
              <a:t>(1), 128-143.</a:t>
            </a:r>
            <a:endParaRPr sz="800">
              <a:solidFill>
                <a:srgbClr val="000000"/>
              </a:solidFill>
              <a:highlight>
                <a:srgbClr val="FFFFFF"/>
              </a:highlight>
            </a:endParaRPr>
          </a:p>
          <a:p>
            <a:pPr indent="-457200" lvl="0" marL="457200" rtl="0" algn="l">
              <a:lnSpc>
                <a:spcPct val="100000"/>
              </a:lnSpc>
              <a:spcBef>
                <a:spcPts val="0"/>
              </a:spcBef>
              <a:spcAft>
                <a:spcPts val="0"/>
              </a:spcAft>
              <a:buNone/>
            </a:pPr>
            <a:r>
              <a:rPr lang="en" sz="800">
                <a:solidFill>
                  <a:srgbClr val="000000"/>
                </a:solidFill>
              </a:rPr>
              <a:t>Sinergia Cowork. (2017), </a:t>
            </a:r>
            <a:r>
              <a:rPr i="1" lang="en" sz="800">
                <a:solidFill>
                  <a:srgbClr val="000000"/>
                </a:solidFill>
              </a:rPr>
              <a:t>Included.co</a:t>
            </a:r>
            <a:r>
              <a:rPr lang="en" sz="800">
                <a:solidFill>
                  <a:srgbClr val="000000"/>
                </a:solidFill>
              </a:rPr>
              <a:t>, Sinergia Cowork. included.co/join/sinergiacowork/. </a:t>
            </a:r>
            <a:endParaRPr sz="800">
              <a:solidFill>
                <a:srgbClr val="000000"/>
              </a:solidFill>
              <a:highlight>
                <a:srgbClr val="FFFFFF"/>
              </a:highlight>
            </a:endParaRPr>
          </a:p>
          <a:p>
            <a:pPr indent="-457200" lvl="0" marL="457200" rtl="0" algn="l">
              <a:lnSpc>
                <a:spcPct val="100000"/>
              </a:lnSpc>
              <a:spcBef>
                <a:spcPts val="0"/>
              </a:spcBef>
              <a:spcAft>
                <a:spcPts val="0"/>
              </a:spcAft>
              <a:buNone/>
            </a:pPr>
            <a:r>
              <a:rPr lang="en" sz="800">
                <a:solidFill>
                  <a:srgbClr val="000000"/>
                </a:solidFill>
              </a:rPr>
              <a:t>SINGA. (n.d.). </a:t>
            </a:r>
            <a:r>
              <a:rPr i="1" lang="en" sz="800">
                <a:solidFill>
                  <a:srgbClr val="000000"/>
                </a:solidFill>
              </a:rPr>
              <a:t>Qui sommes-nous?</a:t>
            </a:r>
            <a:r>
              <a:rPr lang="en" sz="800">
                <a:solidFill>
                  <a:srgbClr val="000000"/>
                </a:solidFill>
                <a:uFill>
                  <a:noFill/>
                </a:uFill>
                <a:hlinkClick r:id="rId12">
                  <a:extLst>
                    <a:ext uri="{A12FA001-AC4F-418D-AE19-62706E023703}">
                      <ahyp:hlinkClr val="tx"/>
                    </a:ext>
                  </a:extLst>
                </a:hlinkClick>
              </a:rPr>
              <a:t>https://singalyon.fr/notre-action/</a:t>
            </a:r>
            <a:r>
              <a:rPr lang="en" sz="800">
                <a:solidFill>
                  <a:srgbClr val="000000"/>
                </a:solidFill>
              </a:rPr>
              <a:t> </a:t>
            </a:r>
            <a:endParaRPr sz="800">
              <a:solidFill>
                <a:srgbClr val="000000"/>
              </a:solidFill>
              <a:highlight>
                <a:srgbClr val="FFFFFF"/>
              </a:highlight>
            </a:endParaRPr>
          </a:p>
          <a:p>
            <a:pPr indent="-457200" lvl="0" marL="457200" rtl="0" algn="l">
              <a:lnSpc>
                <a:spcPct val="100000"/>
              </a:lnSpc>
              <a:spcBef>
                <a:spcPts val="0"/>
              </a:spcBef>
              <a:spcAft>
                <a:spcPts val="0"/>
              </a:spcAft>
              <a:buNone/>
            </a:pPr>
            <a:r>
              <a:rPr lang="en" sz="800">
                <a:solidFill>
                  <a:srgbClr val="000000"/>
                </a:solidFill>
                <a:uFill>
                  <a:noFill/>
                </a:uFill>
                <a:hlinkClick r:id="rId13">
                  <a:extLst>
                    <a:ext uri="{A12FA001-AC4F-418D-AE19-62706E023703}">
                      <ahyp:hlinkClr val="tx"/>
                    </a:ext>
                  </a:extLst>
                </a:hlinkClick>
              </a:rPr>
              <a:t>Soriano, E., &amp; Cala, V. C. (2019). What Attitudes Toward Refugees Do Future European Teachers Have? A Comparative Analysis between France and Spain. </a:t>
            </a:r>
            <a:r>
              <a:rPr i="1" lang="en" sz="800">
                <a:solidFill>
                  <a:srgbClr val="000000"/>
                </a:solidFill>
                <a:uFill>
                  <a:noFill/>
                </a:uFill>
                <a:hlinkClick r:id="rId14">
                  <a:extLst>
                    <a:ext uri="{A12FA001-AC4F-418D-AE19-62706E023703}">
                      <ahyp:hlinkClr val="tx"/>
                    </a:ext>
                  </a:extLst>
                </a:hlinkClick>
              </a:rPr>
              <a:t>Sustainability</a:t>
            </a:r>
            <a:r>
              <a:rPr lang="en" sz="800">
                <a:solidFill>
                  <a:srgbClr val="000000"/>
                </a:solidFill>
                <a:uFill>
                  <a:noFill/>
                </a:uFill>
                <a:hlinkClick r:id="rId15">
                  <a:extLst>
                    <a:ext uri="{A12FA001-AC4F-418D-AE19-62706E023703}">
                      <ahyp:hlinkClr val="tx"/>
                    </a:ext>
                  </a:extLst>
                </a:hlinkClick>
              </a:rPr>
              <a:t>, </a:t>
            </a:r>
            <a:r>
              <a:rPr i="1" lang="en" sz="800">
                <a:solidFill>
                  <a:srgbClr val="000000"/>
                </a:solidFill>
                <a:uFill>
                  <a:noFill/>
                </a:uFill>
                <a:hlinkClick r:id="rId16">
                  <a:extLst>
                    <a:ext uri="{A12FA001-AC4F-418D-AE19-62706E023703}">
                      <ahyp:hlinkClr val="tx"/>
                    </a:ext>
                  </a:extLst>
                </a:hlinkClick>
              </a:rPr>
              <a:t>11</a:t>
            </a:r>
            <a:r>
              <a:rPr lang="en" sz="800">
                <a:solidFill>
                  <a:srgbClr val="000000"/>
                </a:solidFill>
                <a:uFill>
                  <a:noFill/>
                </a:uFill>
                <a:hlinkClick r:id="rId17">
                  <a:extLst>
                    <a:ext uri="{A12FA001-AC4F-418D-AE19-62706E023703}">
                      <ahyp:hlinkClr val="tx"/>
                    </a:ext>
                  </a:extLst>
                </a:hlinkClick>
              </a:rPr>
              <a:t>(11). Publicly Available Content Database; SciTech Premium Collection. </a:t>
            </a:r>
            <a:r>
              <a:rPr lang="en" sz="800">
                <a:solidFill>
                  <a:srgbClr val="000000"/>
                </a:solidFill>
                <a:uFill>
                  <a:noFill/>
                </a:uFill>
                <a:hlinkClick r:id="rId18">
                  <a:extLst>
                    <a:ext uri="{A12FA001-AC4F-418D-AE19-62706E023703}">
                      <ahyp:hlinkClr val="tx"/>
                    </a:ext>
                  </a:extLst>
                </a:hlinkClick>
              </a:rPr>
              <a:t>https://doi.org/10.3390/su11113066</a:t>
            </a:r>
            <a:r>
              <a:rPr lang="en" sz="800">
                <a:solidFill>
                  <a:srgbClr val="000000"/>
                </a:solidFill>
                <a:highlight>
                  <a:srgbClr val="FFFFFF"/>
                </a:highlight>
              </a:rPr>
              <a:t>. </a:t>
            </a:r>
            <a:endParaRPr sz="800">
              <a:solidFill>
                <a:srgbClr val="000000"/>
              </a:solidFill>
              <a:highlight>
                <a:srgbClr val="FFFFFF"/>
              </a:highlight>
            </a:endParaRPr>
          </a:p>
          <a:p>
            <a:pPr indent="-457200" lvl="0" marL="457200" rtl="0" algn="l">
              <a:lnSpc>
                <a:spcPct val="100000"/>
              </a:lnSpc>
              <a:spcBef>
                <a:spcPts val="0"/>
              </a:spcBef>
              <a:spcAft>
                <a:spcPts val="0"/>
              </a:spcAft>
              <a:buNone/>
            </a:pPr>
            <a:r>
              <a:rPr lang="en" sz="800">
                <a:solidFill>
                  <a:srgbClr val="000000"/>
                </a:solidFill>
              </a:rPr>
              <a:t>Tay, A. K., &amp; Silove, D. (2021). Screening and assessing refugee mental health needs. In Aten, J. D., &amp; Hwang, J. (Eds.), </a:t>
            </a:r>
            <a:r>
              <a:rPr i="1" lang="en" sz="800">
                <a:solidFill>
                  <a:srgbClr val="000000"/>
                </a:solidFill>
              </a:rPr>
              <a:t>Refugee Mental Health</a:t>
            </a:r>
            <a:r>
              <a:rPr lang="en" sz="800">
                <a:solidFill>
                  <a:srgbClr val="000000"/>
                </a:solidFill>
              </a:rPr>
              <a:t> (pp. 167-190). American Psychological Association. </a:t>
            </a:r>
            <a:r>
              <a:rPr lang="en" sz="800">
                <a:solidFill>
                  <a:srgbClr val="000000"/>
                </a:solidFill>
                <a:uFill>
                  <a:noFill/>
                </a:uFill>
                <a:hlinkClick r:id="rId19">
                  <a:extLst>
                    <a:ext uri="{A12FA001-AC4F-418D-AE19-62706E023703}">
                      <ahyp:hlinkClr val="tx"/>
                    </a:ext>
                  </a:extLst>
                </a:hlinkClick>
              </a:rPr>
              <a:t>https://www.jstor.org/stable/j.ctv1f70m24.10</a:t>
            </a:r>
            <a:endParaRPr sz="800">
              <a:solidFill>
                <a:schemeClr val="dk2"/>
              </a:solidFill>
              <a:highlight>
                <a:schemeClr val="lt1"/>
              </a:highlight>
            </a:endParaRPr>
          </a:p>
        </p:txBody>
      </p:sp>
      <p:sp>
        <p:nvSpPr>
          <p:cNvPr id="695" name="Google Shape;695;p3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5"/>
          <p:cNvSpPr/>
          <p:nvPr/>
        </p:nvSpPr>
        <p:spPr>
          <a:xfrm>
            <a:off x="748350" y="1081550"/>
            <a:ext cx="956100" cy="311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5"/>
          <p:cNvSpPr/>
          <p:nvPr/>
        </p:nvSpPr>
        <p:spPr>
          <a:xfrm>
            <a:off x="75" y="0"/>
            <a:ext cx="9144000" cy="1236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5"/>
          <p:cNvSpPr txBox="1"/>
          <p:nvPr/>
        </p:nvSpPr>
        <p:spPr>
          <a:xfrm>
            <a:off x="852600" y="268800"/>
            <a:ext cx="7438800" cy="851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2200">
                <a:solidFill>
                  <a:schemeClr val="dk2"/>
                </a:solidFill>
                <a:latin typeface="Lato"/>
                <a:ea typeface="Lato"/>
                <a:cs typeface="Lato"/>
                <a:sym typeface="Lato"/>
              </a:rPr>
              <a:t>La Crise des Réfugiés est un problème mondial urgent</a:t>
            </a:r>
            <a:endParaRPr b="1" sz="2200">
              <a:solidFill>
                <a:schemeClr val="dk2"/>
              </a:solidFill>
              <a:latin typeface="Lato"/>
              <a:ea typeface="Lato"/>
              <a:cs typeface="Lato"/>
              <a:sym typeface="Lato"/>
            </a:endParaRPr>
          </a:p>
          <a:p>
            <a:pPr indent="0" lvl="0" marL="0" rtl="0" algn="ctr">
              <a:spcBef>
                <a:spcPts val="0"/>
              </a:spcBef>
              <a:spcAft>
                <a:spcPts val="0"/>
              </a:spcAft>
              <a:buNone/>
            </a:pPr>
            <a:r>
              <a:rPr b="1" lang="en" sz="1800">
                <a:solidFill>
                  <a:schemeClr val="dk2"/>
                </a:solidFill>
                <a:latin typeface="Lato"/>
                <a:ea typeface="Lato"/>
                <a:cs typeface="Lato"/>
                <a:sym typeface="Lato"/>
              </a:rPr>
              <a:t>The Refugee Crisis is an urgent global issue </a:t>
            </a:r>
            <a:endParaRPr b="1" sz="1800">
              <a:latin typeface="Lato"/>
              <a:ea typeface="Lato"/>
              <a:cs typeface="Lato"/>
              <a:sym typeface="Lato"/>
            </a:endParaRPr>
          </a:p>
        </p:txBody>
      </p:sp>
      <p:sp>
        <p:nvSpPr>
          <p:cNvPr id="106" name="Google Shape;106;p15"/>
          <p:cNvSpPr/>
          <p:nvPr/>
        </p:nvSpPr>
        <p:spPr>
          <a:xfrm>
            <a:off x="75" y="3387600"/>
            <a:ext cx="9144000" cy="1750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5"/>
          <p:cNvSpPr/>
          <p:nvPr/>
        </p:nvSpPr>
        <p:spPr>
          <a:xfrm>
            <a:off x="1813288" y="3658275"/>
            <a:ext cx="3039900" cy="1025400"/>
          </a:xfrm>
          <a:prstGeom prst="rect">
            <a:avLst/>
          </a:prstGeom>
          <a:solidFill>
            <a:srgbClr val="1A9988">
              <a:alpha val="24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5"/>
          <p:cNvSpPr/>
          <p:nvPr/>
        </p:nvSpPr>
        <p:spPr>
          <a:xfrm>
            <a:off x="1623813" y="3505875"/>
            <a:ext cx="3039900" cy="1025400"/>
          </a:xfrm>
          <a:prstGeom prst="rect">
            <a:avLst/>
          </a:prstGeom>
          <a:solidFill>
            <a:srgbClr val="1A9988">
              <a:alpha val="24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5"/>
          <p:cNvSpPr/>
          <p:nvPr/>
        </p:nvSpPr>
        <p:spPr>
          <a:xfrm>
            <a:off x="5623288" y="3658275"/>
            <a:ext cx="3039900" cy="1025400"/>
          </a:xfrm>
          <a:prstGeom prst="rect">
            <a:avLst/>
          </a:prstGeom>
          <a:solidFill>
            <a:srgbClr val="1A9988">
              <a:alpha val="24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5"/>
          <p:cNvSpPr/>
          <p:nvPr/>
        </p:nvSpPr>
        <p:spPr>
          <a:xfrm>
            <a:off x="5433813" y="3505875"/>
            <a:ext cx="3039900" cy="1025400"/>
          </a:xfrm>
          <a:prstGeom prst="rect">
            <a:avLst/>
          </a:prstGeom>
          <a:solidFill>
            <a:srgbClr val="1A9988">
              <a:alpha val="24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5"/>
          <p:cNvSpPr txBox="1"/>
          <p:nvPr/>
        </p:nvSpPr>
        <p:spPr>
          <a:xfrm>
            <a:off x="1899763" y="3805500"/>
            <a:ext cx="2681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Lato"/>
                <a:ea typeface="Lato"/>
                <a:cs typeface="Lato"/>
                <a:sym typeface="Lato"/>
              </a:rPr>
              <a:t>Asylum Seeker: Someone seeking international protection</a:t>
            </a:r>
            <a:endParaRPr>
              <a:latin typeface="Lato"/>
              <a:ea typeface="Lato"/>
              <a:cs typeface="Lato"/>
              <a:sym typeface="Lato"/>
            </a:endParaRPr>
          </a:p>
        </p:txBody>
      </p:sp>
      <p:sp>
        <p:nvSpPr>
          <p:cNvPr id="112" name="Google Shape;112;p15"/>
          <p:cNvSpPr txBox="1"/>
          <p:nvPr/>
        </p:nvSpPr>
        <p:spPr>
          <a:xfrm>
            <a:off x="5709763" y="3729300"/>
            <a:ext cx="26814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Lato"/>
                <a:ea typeface="Lato"/>
                <a:cs typeface="Lato"/>
                <a:sym typeface="Lato"/>
              </a:rPr>
              <a:t>Refugee: Someone who has asked for protection and given refugee status</a:t>
            </a:r>
            <a:endParaRPr>
              <a:latin typeface="Lato"/>
              <a:ea typeface="Lato"/>
              <a:cs typeface="Lato"/>
              <a:sym typeface="Lato"/>
            </a:endParaRPr>
          </a:p>
        </p:txBody>
      </p:sp>
      <p:sp>
        <p:nvSpPr>
          <p:cNvPr id="113" name="Google Shape;113;p15"/>
          <p:cNvSpPr txBox="1"/>
          <p:nvPr/>
        </p:nvSpPr>
        <p:spPr>
          <a:xfrm>
            <a:off x="152400" y="3742275"/>
            <a:ext cx="1318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Lato"/>
                <a:ea typeface="Lato"/>
                <a:cs typeface="Lato"/>
                <a:sym typeface="Lato"/>
              </a:rPr>
              <a:t>Definitions:</a:t>
            </a:r>
            <a:endParaRPr>
              <a:latin typeface="Lato"/>
              <a:ea typeface="Lato"/>
              <a:cs typeface="Lato"/>
              <a:sym typeface="Lato"/>
            </a:endParaRPr>
          </a:p>
        </p:txBody>
      </p:sp>
      <p:sp>
        <p:nvSpPr>
          <p:cNvPr id="114" name="Google Shape;114;p1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15" name="Google Shape;115;p15"/>
          <p:cNvSpPr/>
          <p:nvPr/>
        </p:nvSpPr>
        <p:spPr>
          <a:xfrm>
            <a:off x="4429675" y="2752025"/>
            <a:ext cx="2312100" cy="6156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6" name="Google Shape;116;p15"/>
          <p:cNvPicPr preferRelativeResize="0"/>
          <p:nvPr/>
        </p:nvPicPr>
        <p:blipFill>
          <a:blip r:embed="rId3">
            <a:alphaModFix/>
          </a:blip>
          <a:stretch>
            <a:fillRect/>
          </a:stretch>
        </p:blipFill>
        <p:spPr>
          <a:xfrm>
            <a:off x="4452718" y="1897577"/>
            <a:ext cx="294907" cy="523200"/>
          </a:xfrm>
          <a:prstGeom prst="rect">
            <a:avLst/>
          </a:prstGeom>
          <a:noFill/>
          <a:ln>
            <a:noFill/>
          </a:ln>
        </p:spPr>
      </p:pic>
      <p:grpSp>
        <p:nvGrpSpPr>
          <p:cNvPr id="117" name="Google Shape;117;p15"/>
          <p:cNvGrpSpPr/>
          <p:nvPr/>
        </p:nvGrpSpPr>
        <p:grpSpPr>
          <a:xfrm>
            <a:off x="152400" y="1264049"/>
            <a:ext cx="8839198" cy="2095814"/>
            <a:chOff x="152400" y="1272759"/>
            <a:chExt cx="8839198" cy="2095814"/>
          </a:xfrm>
        </p:grpSpPr>
        <p:pic>
          <p:nvPicPr>
            <p:cNvPr id="118" name="Google Shape;118;p15"/>
            <p:cNvPicPr preferRelativeResize="0"/>
            <p:nvPr/>
          </p:nvPicPr>
          <p:blipFill>
            <a:blip r:embed="rId4">
              <a:alphaModFix/>
            </a:blip>
            <a:stretch>
              <a:fillRect/>
            </a:stretch>
          </p:blipFill>
          <p:spPr>
            <a:xfrm>
              <a:off x="152400" y="1885938"/>
              <a:ext cx="8839198" cy="1436021"/>
            </a:xfrm>
            <a:prstGeom prst="rect">
              <a:avLst/>
            </a:prstGeom>
            <a:noFill/>
            <a:ln>
              <a:noFill/>
            </a:ln>
          </p:spPr>
        </p:pic>
        <p:pic>
          <p:nvPicPr>
            <p:cNvPr id="119" name="Google Shape;119;p15"/>
            <p:cNvPicPr preferRelativeResize="0"/>
            <p:nvPr/>
          </p:nvPicPr>
          <p:blipFill>
            <a:blip r:embed="rId5">
              <a:alphaModFix/>
            </a:blip>
            <a:stretch>
              <a:fillRect/>
            </a:stretch>
          </p:blipFill>
          <p:spPr>
            <a:xfrm>
              <a:off x="4535725" y="1272759"/>
              <a:ext cx="2187425" cy="588064"/>
            </a:xfrm>
            <a:prstGeom prst="rect">
              <a:avLst/>
            </a:prstGeom>
            <a:noFill/>
            <a:ln>
              <a:noFill/>
            </a:ln>
          </p:spPr>
        </p:pic>
        <p:pic>
          <p:nvPicPr>
            <p:cNvPr id="120" name="Google Shape;120;p15"/>
            <p:cNvPicPr preferRelativeResize="0"/>
            <p:nvPr/>
          </p:nvPicPr>
          <p:blipFill>
            <a:blip r:embed="rId6">
              <a:alphaModFix/>
            </a:blip>
            <a:stretch>
              <a:fillRect/>
            </a:stretch>
          </p:blipFill>
          <p:spPr>
            <a:xfrm>
              <a:off x="4418175" y="2751073"/>
              <a:ext cx="2187424" cy="617500"/>
            </a:xfrm>
            <a:prstGeom prst="rect">
              <a:avLst/>
            </a:prstGeom>
            <a:noFill/>
            <a:ln>
              <a:noFill/>
            </a:ln>
          </p:spPr>
        </p:pic>
      </p:grpSp>
      <p:sp>
        <p:nvSpPr>
          <p:cNvPr id="121" name="Google Shape;121;p15"/>
          <p:cNvSpPr txBox="1"/>
          <p:nvPr/>
        </p:nvSpPr>
        <p:spPr>
          <a:xfrm>
            <a:off x="5376125" y="2670974"/>
            <a:ext cx="1004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60CCB1"/>
                </a:solidFill>
                <a:latin typeface="Lato"/>
                <a:ea typeface="Lato"/>
                <a:cs typeface="Lato"/>
                <a:sym typeface="Lato"/>
              </a:rPr>
              <a:t>Refugees</a:t>
            </a:r>
            <a:endParaRPr sz="1200">
              <a:solidFill>
                <a:srgbClr val="60CCB1"/>
              </a:solidFill>
              <a:latin typeface="Lato Black"/>
              <a:ea typeface="Lato Black"/>
              <a:cs typeface="Lato Black"/>
              <a:sym typeface="Lato Black"/>
            </a:endParaRPr>
          </a:p>
        </p:txBody>
      </p:sp>
      <p:sp>
        <p:nvSpPr>
          <p:cNvPr id="122" name="Google Shape;122;p15"/>
          <p:cNvSpPr/>
          <p:nvPr/>
        </p:nvSpPr>
        <p:spPr>
          <a:xfrm>
            <a:off x="564600" y="4826350"/>
            <a:ext cx="2260500" cy="240600"/>
          </a:xfrm>
          <a:prstGeom prst="chevron">
            <a:avLst>
              <a:gd fmla="val 58529" name="adj"/>
            </a:avLst>
          </a:prstGeom>
          <a:solidFill>
            <a:srgbClr val="D98B61"/>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B</a:t>
            </a:r>
            <a:r>
              <a:rPr lang="en"/>
              <a:t>ackground</a:t>
            </a:r>
            <a:endParaRPr/>
          </a:p>
        </p:txBody>
      </p:sp>
      <p:sp>
        <p:nvSpPr>
          <p:cNvPr id="123" name="Google Shape;123;p15"/>
          <p:cNvSpPr/>
          <p:nvPr/>
        </p:nvSpPr>
        <p:spPr>
          <a:xfrm>
            <a:off x="2581572" y="4826350"/>
            <a:ext cx="1850400" cy="240600"/>
          </a:xfrm>
          <a:prstGeom prst="chevron">
            <a:avLst>
              <a:gd fmla="val 58529" name="adj"/>
            </a:avLst>
          </a:prstGeom>
          <a:solidFill>
            <a:srgbClr val="8ACBC2"/>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Methodology</a:t>
            </a:r>
            <a:endParaRPr/>
          </a:p>
        </p:txBody>
      </p:sp>
      <p:sp>
        <p:nvSpPr>
          <p:cNvPr id="124" name="Google Shape;124;p15"/>
          <p:cNvSpPr/>
          <p:nvPr/>
        </p:nvSpPr>
        <p:spPr>
          <a:xfrm>
            <a:off x="4186297" y="4826350"/>
            <a:ext cx="1850400" cy="240600"/>
          </a:xfrm>
          <a:prstGeom prst="chevron">
            <a:avLst>
              <a:gd fmla="val 58529" name="adj"/>
            </a:avLst>
          </a:prstGeom>
          <a:solidFill>
            <a:srgbClr val="8ACBC2"/>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F</a:t>
            </a:r>
            <a:r>
              <a:rPr lang="en"/>
              <a:t>indings</a:t>
            </a:r>
            <a:endParaRPr/>
          </a:p>
        </p:txBody>
      </p:sp>
      <p:sp>
        <p:nvSpPr>
          <p:cNvPr id="125" name="Google Shape;125;p15"/>
          <p:cNvSpPr/>
          <p:nvPr/>
        </p:nvSpPr>
        <p:spPr>
          <a:xfrm>
            <a:off x="5816091" y="4826350"/>
            <a:ext cx="2763300" cy="240600"/>
          </a:xfrm>
          <a:prstGeom prst="chevron">
            <a:avLst>
              <a:gd fmla="val 58529" name="adj"/>
            </a:avLst>
          </a:prstGeom>
          <a:solidFill>
            <a:srgbClr val="8ACBC2"/>
          </a:solidFill>
          <a:ln cap="flat" cmpd="sng" w="1905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R</a:t>
            </a:r>
            <a:r>
              <a:rPr lang="en"/>
              <a:t>ecommendations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6"/>
          <p:cNvSpPr/>
          <p:nvPr/>
        </p:nvSpPr>
        <p:spPr>
          <a:xfrm>
            <a:off x="-12225" y="-40725"/>
            <a:ext cx="9144000" cy="1422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1" name="Google Shape;131;p16"/>
          <p:cNvPicPr preferRelativeResize="0"/>
          <p:nvPr/>
        </p:nvPicPr>
        <p:blipFill rotWithShape="1">
          <a:blip r:embed="rId3">
            <a:alphaModFix amt="74000"/>
          </a:blip>
          <a:srcRect b="27166" l="18379" r="35405" t="0"/>
          <a:stretch/>
        </p:blipFill>
        <p:spPr>
          <a:xfrm>
            <a:off x="0" y="1381575"/>
            <a:ext cx="3713925" cy="3275700"/>
          </a:xfrm>
          <a:prstGeom prst="rect">
            <a:avLst/>
          </a:prstGeom>
          <a:noFill/>
          <a:ln>
            <a:noFill/>
          </a:ln>
        </p:spPr>
      </p:pic>
      <p:sp>
        <p:nvSpPr>
          <p:cNvPr id="132" name="Google Shape;132;p16"/>
          <p:cNvSpPr/>
          <p:nvPr/>
        </p:nvSpPr>
        <p:spPr>
          <a:xfrm>
            <a:off x="25" y="1381651"/>
            <a:ext cx="3714000" cy="3275700"/>
          </a:xfrm>
          <a:prstGeom prst="rect">
            <a:avLst/>
          </a:prstGeom>
          <a:solidFill>
            <a:srgbClr val="E9EDEE">
              <a:alpha val="213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3" name="Google Shape;133;p16"/>
          <p:cNvPicPr preferRelativeResize="0"/>
          <p:nvPr/>
        </p:nvPicPr>
        <p:blipFill>
          <a:blip r:embed="rId4">
            <a:alphaModFix/>
          </a:blip>
          <a:stretch>
            <a:fillRect/>
          </a:stretch>
        </p:blipFill>
        <p:spPr>
          <a:xfrm>
            <a:off x="3931109" y="1853100"/>
            <a:ext cx="5046165" cy="2425200"/>
          </a:xfrm>
          <a:prstGeom prst="rect">
            <a:avLst/>
          </a:prstGeom>
          <a:noFill/>
          <a:ln>
            <a:noFill/>
          </a:ln>
        </p:spPr>
      </p:pic>
      <p:sp>
        <p:nvSpPr>
          <p:cNvPr id="134" name="Google Shape;134;p16"/>
          <p:cNvSpPr txBox="1"/>
          <p:nvPr/>
        </p:nvSpPr>
        <p:spPr>
          <a:xfrm>
            <a:off x="5075275" y="4284525"/>
            <a:ext cx="3843900" cy="2406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900">
                <a:solidFill>
                  <a:schemeClr val="dk1"/>
                </a:solidFill>
                <a:latin typeface="Raleway"/>
                <a:ea typeface="Raleway"/>
                <a:cs typeface="Raleway"/>
                <a:sym typeface="Raleway"/>
              </a:rPr>
              <a:t>Photo by </a:t>
            </a:r>
            <a:r>
              <a:rPr lang="en" sz="900" u="sng">
                <a:solidFill>
                  <a:schemeClr val="dk1"/>
                </a:solidFill>
                <a:latin typeface="Raleway"/>
                <a:ea typeface="Raleway"/>
                <a:cs typeface="Raleway"/>
                <a:sym typeface="Raleway"/>
                <a:hlinkClick r:id="rId5">
                  <a:extLst>
                    <a:ext uri="{A12FA001-AC4F-418D-AE19-62706E023703}">
                      <ahyp:hlinkClr val="tx"/>
                    </a:ext>
                  </a:extLst>
                </a:hlinkClick>
              </a:rPr>
              <a:t>Pew Research Center</a:t>
            </a:r>
            <a:endParaRPr sz="900">
              <a:solidFill>
                <a:schemeClr val="dk1"/>
              </a:solidFill>
              <a:latin typeface="Raleway"/>
              <a:ea typeface="Raleway"/>
              <a:cs typeface="Raleway"/>
              <a:sym typeface="Raleway"/>
            </a:endParaRPr>
          </a:p>
        </p:txBody>
      </p:sp>
      <p:sp>
        <p:nvSpPr>
          <p:cNvPr id="135" name="Google Shape;135;p16"/>
          <p:cNvSpPr/>
          <p:nvPr/>
        </p:nvSpPr>
        <p:spPr>
          <a:xfrm>
            <a:off x="3931100" y="2022875"/>
            <a:ext cx="4700100" cy="173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37" name="Google Shape;137;p16"/>
          <p:cNvSpPr txBox="1"/>
          <p:nvPr/>
        </p:nvSpPr>
        <p:spPr>
          <a:xfrm>
            <a:off x="432625" y="199875"/>
            <a:ext cx="8291400" cy="1037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800">
                <a:solidFill>
                  <a:schemeClr val="dk2"/>
                </a:solidFill>
                <a:latin typeface="Raleway"/>
                <a:ea typeface="Raleway"/>
                <a:cs typeface="Raleway"/>
                <a:sym typeface="Raleway"/>
              </a:rPr>
              <a:t>La France est l'un des principaux pays Européens </a:t>
            </a:r>
            <a:endParaRPr b="1" sz="1800">
              <a:solidFill>
                <a:schemeClr val="dk2"/>
              </a:solidFill>
              <a:latin typeface="Raleway"/>
              <a:ea typeface="Raleway"/>
              <a:cs typeface="Raleway"/>
              <a:sym typeface="Raleway"/>
            </a:endParaRPr>
          </a:p>
          <a:p>
            <a:pPr indent="0" lvl="0" marL="0" rtl="0" algn="ctr">
              <a:lnSpc>
                <a:spcPct val="115000"/>
              </a:lnSpc>
              <a:spcBef>
                <a:spcPts val="0"/>
              </a:spcBef>
              <a:spcAft>
                <a:spcPts val="0"/>
              </a:spcAft>
              <a:buNone/>
            </a:pPr>
            <a:r>
              <a:rPr b="1" lang="en" sz="1800">
                <a:solidFill>
                  <a:schemeClr val="dk2"/>
                </a:solidFill>
                <a:latin typeface="Raleway"/>
                <a:ea typeface="Raleway"/>
                <a:cs typeface="Raleway"/>
                <a:sym typeface="Raleway"/>
              </a:rPr>
              <a:t>d'accueil des demandeurs d'asile</a:t>
            </a:r>
            <a:endParaRPr b="1" sz="1800">
              <a:solidFill>
                <a:schemeClr val="dk2"/>
              </a:solidFill>
              <a:latin typeface="Raleway"/>
              <a:ea typeface="Raleway"/>
              <a:cs typeface="Raleway"/>
              <a:sym typeface="Raleway"/>
            </a:endParaRPr>
          </a:p>
          <a:p>
            <a:pPr indent="0" lvl="0" marL="0" rtl="0" algn="ctr">
              <a:lnSpc>
                <a:spcPct val="150000"/>
              </a:lnSpc>
              <a:spcBef>
                <a:spcPts val="0"/>
              </a:spcBef>
              <a:spcAft>
                <a:spcPts val="0"/>
              </a:spcAft>
              <a:buNone/>
            </a:pPr>
            <a:r>
              <a:rPr b="1" lang="en">
                <a:solidFill>
                  <a:schemeClr val="dk2"/>
                </a:solidFill>
                <a:latin typeface="Raleway"/>
                <a:ea typeface="Raleway"/>
                <a:cs typeface="Raleway"/>
                <a:sym typeface="Raleway"/>
              </a:rPr>
              <a:t>France is one of the main European host countries for asylum seekers</a:t>
            </a:r>
            <a:endParaRPr>
              <a:latin typeface="Raleway"/>
              <a:ea typeface="Raleway"/>
              <a:cs typeface="Raleway"/>
              <a:sym typeface="Raleway"/>
            </a:endParaRPr>
          </a:p>
        </p:txBody>
      </p:sp>
      <p:sp>
        <p:nvSpPr>
          <p:cNvPr id="138" name="Google Shape;138;p16"/>
          <p:cNvSpPr/>
          <p:nvPr/>
        </p:nvSpPr>
        <p:spPr>
          <a:xfrm>
            <a:off x="564600" y="4826350"/>
            <a:ext cx="2260500" cy="240600"/>
          </a:xfrm>
          <a:prstGeom prst="chevron">
            <a:avLst>
              <a:gd fmla="val 58529" name="adj"/>
            </a:avLst>
          </a:prstGeom>
          <a:solidFill>
            <a:srgbClr val="D98B6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Background</a:t>
            </a:r>
            <a:endParaRPr/>
          </a:p>
        </p:txBody>
      </p:sp>
      <p:sp>
        <p:nvSpPr>
          <p:cNvPr id="139" name="Google Shape;139;p16"/>
          <p:cNvSpPr/>
          <p:nvPr/>
        </p:nvSpPr>
        <p:spPr>
          <a:xfrm>
            <a:off x="2581572" y="4826350"/>
            <a:ext cx="1850400" cy="240600"/>
          </a:xfrm>
          <a:prstGeom prst="chevron">
            <a:avLst>
              <a:gd fmla="val 58529" name="adj"/>
            </a:avLst>
          </a:prstGeom>
          <a:solidFill>
            <a:srgbClr val="8ACBC2"/>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Methodology</a:t>
            </a:r>
            <a:endParaRPr/>
          </a:p>
        </p:txBody>
      </p:sp>
      <p:sp>
        <p:nvSpPr>
          <p:cNvPr id="140" name="Google Shape;140;p16"/>
          <p:cNvSpPr/>
          <p:nvPr/>
        </p:nvSpPr>
        <p:spPr>
          <a:xfrm>
            <a:off x="4186297" y="4826350"/>
            <a:ext cx="1850400" cy="240600"/>
          </a:xfrm>
          <a:prstGeom prst="chevron">
            <a:avLst>
              <a:gd fmla="val 58529" name="adj"/>
            </a:avLst>
          </a:prstGeom>
          <a:solidFill>
            <a:srgbClr val="8ACBC2"/>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Findings</a:t>
            </a:r>
            <a:endParaRPr/>
          </a:p>
        </p:txBody>
      </p:sp>
      <p:sp>
        <p:nvSpPr>
          <p:cNvPr id="141" name="Google Shape;141;p16"/>
          <p:cNvSpPr/>
          <p:nvPr/>
        </p:nvSpPr>
        <p:spPr>
          <a:xfrm>
            <a:off x="5816091" y="4826350"/>
            <a:ext cx="2763300" cy="240600"/>
          </a:xfrm>
          <a:prstGeom prst="chevron">
            <a:avLst>
              <a:gd fmla="val 58529" name="adj"/>
            </a:avLst>
          </a:prstGeom>
          <a:solidFill>
            <a:srgbClr val="8ACBC2"/>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Recommendations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17"/>
          <p:cNvSpPr/>
          <p:nvPr/>
        </p:nvSpPr>
        <p:spPr>
          <a:xfrm>
            <a:off x="1071174" y="1285800"/>
            <a:ext cx="7002000" cy="3198300"/>
          </a:xfrm>
          <a:prstGeom prst="triangle">
            <a:avLst>
              <a:gd fmla="val 50000" name="adj"/>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latin typeface="Lato"/>
                <a:ea typeface="Lato"/>
                <a:cs typeface="Lato"/>
                <a:sym typeface="Lato"/>
              </a:rPr>
              <a:t>Social Support</a:t>
            </a:r>
            <a:endParaRPr sz="2400">
              <a:latin typeface="Lato"/>
              <a:ea typeface="Lato"/>
              <a:cs typeface="Lato"/>
              <a:sym typeface="Lato"/>
            </a:endParaRPr>
          </a:p>
          <a:p>
            <a:pPr indent="0" lvl="0" marL="0" rtl="0" algn="ctr">
              <a:spcBef>
                <a:spcPts val="0"/>
              </a:spcBef>
              <a:spcAft>
                <a:spcPts val="0"/>
              </a:spcAft>
              <a:buNone/>
            </a:pPr>
            <a:r>
              <a:t/>
            </a:r>
            <a:endParaRPr sz="2400">
              <a:latin typeface="Lato"/>
              <a:ea typeface="Lato"/>
              <a:cs typeface="Lato"/>
              <a:sym typeface="Lato"/>
            </a:endParaRPr>
          </a:p>
        </p:txBody>
      </p:sp>
      <p:sp>
        <p:nvSpPr>
          <p:cNvPr id="147" name="Google Shape;147;p17"/>
          <p:cNvSpPr/>
          <p:nvPr/>
        </p:nvSpPr>
        <p:spPr>
          <a:xfrm>
            <a:off x="719375" y="1088050"/>
            <a:ext cx="989100" cy="260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7"/>
          <p:cNvSpPr/>
          <p:nvPr/>
        </p:nvSpPr>
        <p:spPr>
          <a:xfrm>
            <a:off x="-17975" y="-9000"/>
            <a:ext cx="9162000" cy="1294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7"/>
          <p:cNvSpPr txBox="1"/>
          <p:nvPr>
            <p:ph type="title"/>
          </p:nvPr>
        </p:nvSpPr>
        <p:spPr>
          <a:xfrm>
            <a:off x="252250" y="333300"/>
            <a:ext cx="8639700" cy="9150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200"/>
              <a:t>Le soutien social améliore les résultats des nouveaux arrivants</a:t>
            </a:r>
            <a:endParaRPr sz="2200"/>
          </a:p>
          <a:p>
            <a:pPr indent="0" lvl="0" marL="0" rtl="0" algn="ctr">
              <a:spcBef>
                <a:spcPts val="0"/>
              </a:spcBef>
              <a:spcAft>
                <a:spcPts val="0"/>
              </a:spcAft>
              <a:buNone/>
            </a:pPr>
            <a:r>
              <a:rPr lang="en" sz="1800"/>
              <a:t>Social support improves outcomes of new arrivals</a:t>
            </a:r>
            <a:endParaRPr sz="1800"/>
          </a:p>
        </p:txBody>
      </p:sp>
      <p:sp>
        <p:nvSpPr>
          <p:cNvPr id="150" name="Google Shape;150;p1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51" name="Google Shape;151;p17"/>
          <p:cNvSpPr/>
          <p:nvPr/>
        </p:nvSpPr>
        <p:spPr>
          <a:xfrm>
            <a:off x="564600" y="4826350"/>
            <a:ext cx="2260500" cy="240600"/>
          </a:xfrm>
          <a:prstGeom prst="chevron">
            <a:avLst>
              <a:gd fmla="val 58529" name="adj"/>
            </a:avLst>
          </a:prstGeom>
          <a:solidFill>
            <a:srgbClr val="D98B6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Background</a:t>
            </a:r>
            <a:endParaRPr/>
          </a:p>
        </p:txBody>
      </p:sp>
      <p:sp>
        <p:nvSpPr>
          <p:cNvPr id="152" name="Google Shape;152;p17"/>
          <p:cNvSpPr/>
          <p:nvPr/>
        </p:nvSpPr>
        <p:spPr>
          <a:xfrm>
            <a:off x="2581572" y="4826350"/>
            <a:ext cx="1850400" cy="240600"/>
          </a:xfrm>
          <a:prstGeom prst="chevron">
            <a:avLst>
              <a:gd fmla="val 58529" name="adj"/>
            </a:avLst>
          </a:prstGeom>
          <a:solidFill>
            <a:srgbClr val="8ACBC2"/>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Methodology</a:t>
            </a:r>
            <a:endParaRPr/>
          </a:p>
        </p:txBody>
      </p:sp>
      <p:sp>
        <p:nvSpPr>
          <p:cNvPr id="153" name="Google Shape;153;p17"/>
          <p:cNvSpPr/>
          <p:nvPr/>
        </p:nvSpPr>
        <p:spPr>
          <a:xfrm>
            <a:off x="4186297" y="4826350"/>
            <a:ext cx="1850400" cy="240600"/>
          </a:xfrm>
          <a:prstGeom prst="chevron">
            <a:avLst>
              <a:gd fmla="val 58529" name="adj"/>
            </a:avLst>
          </a:prstGeom>
          <a:solidFill>
            <a:srgbClr val="8ACBC2"/>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Findings</a:t>
            </a:r>
            <a:endParaRPr/>
          </a:p>
        </p:txBody>
      </p:sp>
      <p:sp>
        <p:nvSpPr>
          <p:cNvPr id="154" name="Google Shape;154;p17"/>
          <p:cNvSpPr/>
          <p:nvPr/>
        </p:nvSpPr>
        <p:spPr>
          <a:xfrm>
            <a:off x="5816091" y="4826350"/>
            <a:ext cx="2763300" cy="240600"/>
          </a:xfrm>
          <a:prstGeom prst="chevron">
            <a:avLst>
              <a:gd fmla="val 58529" name="adj"/>
            </a:avLst>
          </a:prstGeom>
          <a:solidFill>
            <a:srgbClr val="8ACBC2"/>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Recommendations</a:t>
            </a:r>
            <a:endParaRPr/>
          </a:p>
        </p:txBody>
      </p:sp>
      <p:grpSp>
        <p:nvGrpSpPr>
          <p:cNvPr id="155" name="Google Shape;155;p17"/>
          <p:cNvGrpSpPr/>
          <p:nvPr/>
        </p:nvGrpSpPr>
        <p:grpSpPr>
          <a:xfrm>
            <a:off x="1062025" y="3371950"/>
            <a:ext cx="7002000" cy="1112225"/>
            <a:chOff x="1062025" y="3371950"/>
            <a:chExt cx="7002000" cy="1112225"/>
          </a:xfrm>
        </p:grpSpPr>
        <p:grpSp>
          <p:nvGrpSpPr>
            <p:cNvPr id="156" name="Google Shape;156;p17"/>
            <p:cNvGrpSpPr/>
            <p:nvPr/>
          </p:nvGrpSpPr>
          <p:grpSpPr>
            <a:xfrm>
              <a:off x="1062025" y="3776175"/>
              <a:ext cx="7002000" cy="708000"/>
              <a:chOff x="1062025" y="3776175"/>
              <a:chExt cx="7002000" cy="708000"/>
            </a:xfrm>
          </p:grpSpPr>
          <p:sp>
            <p:nvSpPr>
              <p:cNvPr id="157" name="Google Shape;157;p17"/>
              <p:cNvSpPr/>
              <p:nvPr/>
            </p:nvSpPr>
            <p:spPr>
              <a:xfrm>
                <a:off x="1062025" y="3776175"/>
                <a:ext cx="7002000" cy="708000"/>
              </a:xfrm>
              <a:prstGeom prst="trapezoid">
                <a:avLst>
                  <a:gd fmla="val 110759" name="adj"/>
                </a:avLst>
              </a:prstGeom>
              <a:solidFill>
                <a:srgbClr val="1A9988">
                  <a:alpha val="511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7"/>
              <p:cNvSpPr txBox="1"/>
              <p:nvPr/>
            </p:nvSpPr>
            <p:spPr>
              <a:xfrm>
                <a:off x="2628200" y="3876250"/>
                <a:ext cx="38652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latin typeface="Lato"/>
                    <a:ea typeface="Lato"/>
                    <a:cs typeface="Lato"/>
                    <a:sym typeface="Lato"/>
                  </a:rPr>
                  <a:t>Mutual Aid and Sense of Home</a:t>
                </a:r>
                <a:endParaRPr sz="1700">
                  <a:latin typeface="Lato"/>
                  <a:ea typeface="Lato"/>
                  <a:cs typeface="Lato"/>
                  <a:sym typeface="Lato"/>
                </a:endParaRPr>
              </a:p>
            </p:txBody>
          </p:sp>
        </p:grpSp>
        <p:sp>
          <p:nvSpPr>
            <p:cNvPr id="159" name="Google Shape;159;p17"/>
            <p:cNvSpPr/>
            <p:nvPr/>
          </p:nvSpPr>
          <p:spPr>
            <a:xfrm>
              <a:off x="3593875" y="3371950"/>
              <a:ext cx="1965300" cy="300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0" name="Google Shape;160;p17"/>
          <p:cNvGrpSpPr/>
          <p:nvPr/>
        </p:nvGrpSpPr>
        <p:grpSpPr>
          <a:xfrm>
            <a:off x="1836475" y="1306912"/>
            <a:ext cx="5471250" cy="2503500"/>
            <a:chOff x="1825250" y="1285800"/>
            <a:chExt cx="5471250" cy="2503500"/>
          </a:xfrm>
        </p:grpSpPr>
        <p:sp>
          <p:nvSpPr>
            <p:cNvPr id="161" name="Google Shape;161;p17"/>
            <p:cNvSpPr/>
            <p:nvPr/>
          </p:nvSpPr>
          <p:spPr>
            <a:xfrm>
              <a:off x="1825250" y="2408350"/>
              <a:ext cx="5471100" cy="1380900"/>
            </a:xfrm>
            <a:prstGeom prst="trapezoid">
              <a:avLst>
                <a:gd fmla="val 110403" name="adj"/>
              </a:avLst>
            </a:prstGeom>
            <a:solidFill>
              <a:srgbClr val="D0571A">
                <a:alpha val="342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7"/>
            <p:cNvSpPr/>
            <p:nvPr/>
          </p:nvSpPr>
          <p:spPr>
            <a:xfrm>
              <a:off x="1825250" y="1285800"/>
              <a:ext cx="5471100" cy="2503500"/>
            </a:xfrm>
            <a:prstGeom prst="triangle">
              <a:avLst>
                <a:gd fmla="val 50000" name="adj"/>
              </a:avLst>
            </a:prstGeom>
            <a:solidFill>
              <a:srgbClr val="D0571A">
                <a:alpha val="342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7"/>
            <p:cNvSpPr/>
            <p:nvPr/>
          </p:nvSpPr>
          <p:spPr>
            <a:xfrm>
              <a:off x="1825400" y="3157575"/>
              <a:ext cx="5471100" cy="631500"/>
            </a:xfrm>
            <a:prstGeom prst="trapezoid">
              <a:avLst>
                <a:gd fmla="val 110139" name="adj"/>
              </a:avLst>
            </a:prstGeom>
            <a:solidFill>
              <a:srgbClr val="D98B6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7"/>
            <p:cNvSpPr txBox="1"/>
            <p:nvPr/>
          </p:nvSpPr>
          <p:spPr>
            <a:xfrm>
              <a:off x="2642750" y="3230600"/>
              <a:ext cx="38652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latin typeface="Lato"/>
                  <a:ea typeface="Lato"/>
                  <a:cs typeface="Lato"/>
                  <a:sym typeface="Lato"/>
                </a:rPr>
                <a:t>Access to Basic Goods</a:t>
              </a:r>
              <a:endParaRPr sz="1700">
                <a:latin typeface="Lato"/>
                <a:ea typeface="Lato"/>
                <a:cs typeface="Lato"/>
                <a:sym typeface="Lato"/>
              </a:endParaRPr>
            </a:p>
          </p:txBody>
        </p:sp>
        <p:sp>
          <p:nvSpPr>
            <p:cNvPr id="165" name="Google Shape;165;p17"/>
            <p:cNvSpPr txBox="1"/>
            <p:nvPr/>
          </p:nvSpPr>
          <p:spPr>
            <a:xfrm>
              <a:off x="2642750" y="2584950"/>
              <a:ext cx="38652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latin typeface="Lato"/>
                  <a:ea typeface="Lato"/>
                  <a:cs typeface="Lato"/>
                  <a:sym typeface="Lato"/>
                </a:rPr>
                <a:t>Mental and Physical Health</a:t>
              </a:r>
              <a:endParaRPr sz="1700">
                <a:latin typeface="Lato"/>
                <a:ea typeface="Lato"/>
                <a:cs typeface="Lato"/>
                <a:sym typeface="Lato"/>
              </a:endParaRPr>
            </a:p>
          </p:txBody>
        </p:sp>
        <p:sp>
          <p:nvSpPr>
            <p:cNvPr id="166" name="Google Shape;166;p17"/>
            <p:cNvSpPr txBox="1"/>
            <p:nvPr/>
          </p:nvSpPr>
          <p:spPr>
            <a:xfrm>
              <a:off x="3947750" y="1651625"/>
              <a:ext cx="1212900" cy="708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700">
                  <a:latin typeface="Lato"/>
                  <a:ea typeface="Lato"/>
                  <a:cs typeface="Lato"/>
                  <a:sym typeface="Lato"/>
                </a:rPr>
                <a:t>Sense of Solidarity</a:t>
              </a:r>
              <a:endParaRPr sz="1700">
                <a:latin typeface="Lato"/>
                <a:ea typeface="Lato"/>
                <a:cs typeface="Lato"/>
                <a:sym typeface="Lato"/>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1000"/>
                                        <p:tgtEl>
                                          <p:spTgt spid="1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1000"/>
                                        <p:tgtEl>
                                          <p:spTgt spid="1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18"/>
          <p:cNvSpPr txBox="1"/>
          <p:nvPr>
            <p:ph type="title"/>
          </p:nvPr>
        </p:nvSpPr>
        <p:spPr>
          <a:xfrm>
            <a:off x="3376827" y="831325"/>
            <a:ext cx="4813200" cy="7083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40">
                <a:solidFill>
                  <a:srgbClr val="013E48"/>
                </a:solidFill>
              </a:rPr>
              <a:t>a</a:t>
            </a:r>
            <a:r>
              <a:rPr lang="en" sz="2240">
                <a:solidFill>
                  <a:srgbClr val="013E48"/>
                </a:solidFill>
              </a:rPr>
              <a:t> pour but de promouvoir...</a:t>
            </a:r>
            <a:endParaRPr sz="2240">
              <a:solidFill>
                <a:srgbClr val="013E48"/>
              </a:solidFill>
            </a:endParaRPr>
          </a:p>
          <a:p>
            <a:pPr indent="0" lvl="0" marL="0" rtl="0" algn="l">
              <a:spcBef>
                <a:spcPts val="0"/>
              </a:spcBef>
              <a:spcAft>
                <a:spcPts val="0"/>
              </a:spcAft>
              <a:buSzPts val="990"/>
              <a:buNone/>
            </a:pPr>
            <a:r>
              <a:rPr lang="en" sz="1840">
                <a:solidFill>
                  <a:srgbClr val="013E48"/>
                </a:solidFill>
              </a:rPr>
              <a:t>aims to promote...</a:t>
            </a:r>
            <a:endParaRPr sz="1840">
              <a:solidFill>
                <a:srgbClr val="013E48"/>
              </a:solidFill>
            </a:endParaRPr>
          </a:p>
        </p:txBody>
      </p:sp>
      <p:sp>
        <p:nvSpPr>
          <p:cNvPr id="172" name="Google Shape;172;p18"/>
          <p:cNvSpPr/>
          <p:nvPr/>
        </p:nvSpPr>
        <p:spPr>
          <a:xfrm>
            <a:off x="5848927" y="1785913"/>
            <a:ext cx="3305700" cy="810900"/>
          </a:xfrm>
          <a:prstGeom prst="chevron">
            <a:avLst>
              <a:gd fmla="val 50000" name="adj"/>
            </a:avLst>
          </a:prstGeom>
          <a:solidFill>
            <a:srgbClr val="1A1A1A">
              <a:alpha val="607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Roboto"/>
                <a:ea typeface="Roboto"/>
                <a:cs typeface="Roboto"/>
                <a:sym typeface="Roboto"/>
              </a:rPr>
              <a:t>Communauté</a:t>
            </a:r>
            <a:endParaRPr sz="1600">
              <a:solidFill>
                <a:srgbClr val="FFFFFF"/>
              </a:solidFill>
              <a:latin typeface="Roboto"/>
              <a:ea typeface="Roboto"/>
              <a:cs typeface="Roboto"/>
              <a:sym typeface="Roboto"/>
            </a:endParaRPr>
          </a:p>
          <a:p>
            <a:pPr indent="0" lvl="0" marL="0" rtl="0" algn="ctr">
              <a:spcBef>
                <a:spcPts val="0"/>
              </a:spcBef>
              <a:spcAft>
                <a:spcPts val="0"/>
              </a:spcAft>
              <a:buNone/>
            </a:pPr>
            <a:r>
              <a:rPr lang="en">
                <a:solidFill>
                  <a:srgbClr val="FFFFFF"/>
                </a:solidFill>
                <a:latin typeface="Roboto"/>
                <a:ea typeface="Roboto"/>
                <a:cs typeface="Roboto"/>
                <a:sym typeface="Roboto"/>
              </a:rPr>
              <a:t>Community</a:t>
            </a:r>
            <a:endParaRPr>
              <a:solidFill>
                <a:srgbClr val="FFFFFF"/>
              </a:solidFill>
              <a:latin typeface="Roboto"/>
              <a:ea typeface="Roboto"/>
              <a:cs typeface="Roboto"/>
              <a:sym typeface="Roboto"/>
            </a:endParaRPr>
          </a:p>
        </p:txBody>
      </p:sp>
      <p:sp>
        <p:nvSpPr>
          <p:cNvPr id="173" name="Google Shape;173;p18"/>
          <p:cNvSpPr/>
          <p:nvPr/>
        </p:nvSpPr>
        <p:spPr>
          <a:xfrm>
            <a:off x="0" y="1785925"/>
            <a:ext cx="3376800" cy="810900"/>
          </a:xfrm>
          <a:prstGeom prst="homePlate">
            <a:avLst>
              <a:gd fmla="val 50000" name="adj"/>
            </a:avLst>
          </a:prstGeom>
          <a:solidFill>
            <a:srgbClr val="1A9988">
              <a:alpha val="6292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Roboto"/>
                <a:ea typeface="Roboto"/>
                <a:cs typeface="Roboto"/>
                <a:sym typeface="Roboto"/>
              </a:rPr>
              <a:t>Autonomie</a:t>
            </a:r>
            <a:endParaRPr sz="1600">
              <a:solidFill>
                <a:srgbClr val="FFFFFF"/>
              </a:solidFill>
              <a:latin typeface="Roboto"/>
              <a:ea typeface="Roboto"/>
              <a:cs typeface="Roboto"/>
              <a:sym typeface="Roboto"/>
            </a:endParaRPr>
          </a:p>
          <a:p>
            <a:pPr indent="0" lvl="0" marL="0" rtl="0" algn="ctr">
              <a:spcBef>
                <a:spcPts val="0"/>
              </a:spcBef>
              <a:spcAft>
                <a:spcPts val="0"/>
              </a:spcAft>
              <a:buNone/>
            </a:pPr>
            <a:r>
              <a:rPr lang="en">
                <a:solidFill>
                  <a:srgbClr val="FFFFFF"/>
                </a:solidFill>
                <a:latin typeface="Roboto"/>
                <a:ea typeface="Roboto"/>
                <a:cs typeface="Roboto"/>
                <a:sym typeface="Roboto"/>
              </a:rPr>
              <a:t>Autonomy</a:t>
            </a:r>
            <a:endParaRPr>
              <a:solidFill>
                <a:srgbClr val="FFFFFF"/>
              </a:solidFill>
              <a:latin typeface="Roboto"/>
              <a:ea typeface="Roboto"/>
              <a:cs typeface="Roboto"/>
              <a:sym typeface="Roboto"/>
            </a:endParaRPr>
          </a:p>
        </p:txBody>
      </p:sp>
      <p:sp>
        <p:nvSpPr>
          <p:cNvPr id="174" name="Google Shape;174;p18"/>
          <p:cNvSpPr/>
          <p:nvPr/>
        </p:nvSpPr>
        <p:spPr>
          <a:xfrm>
            <a:off x="2956473" y="1785925"/>
            <a:ext cx="3305700" cy="810900"/>
          </a:xfrm>
          <a:prstGeom prst="chevron">
            <a:avLst>
              <a:gd fmla="val 50000" name="adj"/>
            </a:avLst>
          </a:prstGeom>
          <a:solidFill>
            <a:srgbClr val="D0571A">
              <a:alpha val="729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Roboto"/>
                <a:ea typeface="Roboto"/>
                <a:cs typeface="Roboto"/>
                <a:sym typeface="Roboto"/>
              </a:rPr>
              <a:t>Inclusivité</a:t>
            </a:r>
            <a:endParaRPr sz="1600">
              <a:solidFill>
                <a:srgbClr val="FFFFFF"/>
              </a:solidFill>
              <a:latin typeface="Roboto"/>
              <a:ea typeface="Roboto"/>
              <a:cs typeface="Roboto"/>
              <a:sym typeface="Roboto"/>
            </a:endParaRPr>
          </a:p>
          <a:p>
            <a:pPr indent="0" lvl="0" marL="0" rtl="0" algn="ctr">
              <a:spcBef>
                <a:spcPts val="0"/>
              </a:spcBef>
              <a:spcAft>
                <a:spcPts val="0"/>
              </a:spcAft>
              <a:buNone/>
            </a:pPr>
            <a:r>
              <a:rPr lang="en">
                <a:solidFill>
                  <a:srgbClr val="FFFFFF"/>
                </a:solidFill>
                <a:latin typeface="Roboto"/>
                <a:ea typeface="Roboto"/>
                <a:cs typeface="Roboto"/>
                <a:sym typeface="Roboto"/>
              </a:rPr>
              <a:t>Inclusivity</a:t>
            </a:r>
            <a:endParaRPr>
              <a:solidFill>
                <a:srgbClr val="FFFFFF"/>
              </a:solidFill>
              <a:latin typeface="Roboto"/>
              <a:ea typeface="Roboto"/>
              <a:cs typeface="Roboto"/>
              <a:sym typeface="Roboto"/>
            </a:endParaRPr>
          </a:p>
        </p:txBody>
      </p:sp>
      <p:pic>
        <p:nvPicPr>
          <p:cNvPr id="175" name="Google Shape;175;p18"/>
          <p:cNvPicPr preferRelativeResize="0"/>
          <p:nvPr/>
        </p:nvPicPr>
        <p:blipFill>
          <a:blip r:embed="rId3">
            <a:alphaModFix/>
          </a:blip>
          <a:stretch>
            <a:fillRect/>
          </a:stretch>
        </p:blipFill>
        <p:spPr>
          <a:xfrm>
            <a:off x="535975" y="3039762"/>
            <a:ext cx="2074200" cy="1382100"/>
          </a:xfrm>
          <a:prstGeom prst="rect">
            <a:avLst/>
          </a:prstGeom>
          <a:noFill/>
          <a:ln cap="flat" cmpd="sng" w="9525">
            <a:solidFill>
              <a:srgbClr val="1A1A1A"/>
            </a:solidFill>
            <a:prstDash val="solid"/>
            <a:round/>
            <a:headEnd len="sm" w="sm" type="none"/>
            <a:tailEnd len="sm" w="sm" type="none"/>
          </a:ln>
        </p:spPr>
      </p:pic>
      <p:pic>
        <p:nvPicPr>
          <p:cNvPr id="176" name="Google Shape;176;p18"/>
          <p:cNvPicPr preferRelativeResize="0"/>
          <p:nvPr/>
        </p:nvPicPr>
        <p:blipFill>
          <a:blip r:embed="rId4">
            <a:alphaModFix/>
          </a:blip>
          <a:stretch>
            <a:fillRect/>
          </a:stretch>
        </p:blipFill>
        <p:spPr>
          <a:xfrm>
            <a:off x="6272800" y="2997605"/>
            <a:ext cx="2198400" cy="1466400"/>
          </a:xfrm>
          <a:prstGeom prst="rect">
            <a:avLst/>
          </a:prstGeom>
          <a:noFill/>
          <a:ln cap="flat" cmpd="sng" w="9525">
            <a:solidFill>
              <a:srgbClr val="1A1A1A"/>
            </a:solidFill>
            <a:prstDash val="solid"/>
            <a:round/>
            <a:headEnd len="sm" w="sm" type="none"/>
            <a:tailEnd len="sm" w="sm" type="none"/>
          </a:ln>
        </p:spPr>
      </p:pic>
      <p:pic>
        <p:nvPicPr>
          <p:cNvPr id="177" name="Google Shape;177;p18"/>
          <p:cNvPicPr preferRelativeResize="0"/>
          <p:nvPr/>
        </p:nvPicPr>
        <p:blipFill rotWithShape="1">
          <a:blip r:embed="rId5">
            <a:alphaModFix/>
          </a:blip>
          <a:srcRect b="0" l="5758" r="0" t="0"/>
          <a:stretch/>
        </p:blipFill>
        <p:spPr>
          <a:xfrm>
            <a:off x="3185685" y="2843103"/>
            <a:ext cx="2511600" cy="1775400"/>
          </a:xfrm>
          <a:prstGeom prst="rect">
            <a:avLst/>
          </a:prstGeom>
          <a:noFill/>
          <a:ln cap="flat" cmpd="sng" w="9525">
            <a:solidFill>
              <a:srgbClr val="1A1A1A"/>
            </a:solidFill>
            <a:prstDash val="solid"/>
            <a:round/>
            <a:headEnd len="sm" w="sm" type="none"/>
            <a:tailEnd len="sm" w="sm" type="none"/>
          </a:ln>
        </p:spPr>
      </p:pic>
      <p:sp>
        <p:nvSpPr>
          <p:cNvPr id="178" name="Google Shape;178;p1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79" name="Google Shape;179;p18"/>
          <p:cNvPicPr preferRelativeResize="0"/>
          <p:nvPr/>
        </p:nvPicPr>
        <p:blipFill rotWithShape="1">
          <a:blip r:embed="rId6">
            <a:alphaModFix/>
          </a:blip>
          <a:srcRect b="14854" l="0" r="5392" t="10351"/>
          <a:stretch/>
        </p:blipFill>
        <p:spPr>
          <a:xfrm>
            <a:off x="535975" y="701375"/>
            <a:ext cx="2754026" cy="968200"/>
          </a:xfrm>
          <a:prstGeom prst="rect">
            <a:avLst/>
          </a:prstGeom>
          <a:noFill/>
          <a:ln>
            <a:noFill/>
          </a:ln>
        </p:spPr>
      </p:pic>
      <p:sp>
        <p:nvSpPr>
          <p:cNvPr id="180" name="Google Shape;180;p18"/>
          <p:cNvSpPr/>
          <p:nvPr/>
        </p:nvSpPr>
        <p:spPr>
          <a:xfrm>
            <a:off x="564600" y="4826350"/>
            <a:ext cx="2260500" cy="240600"/>
          </a:xfrm>
          <a:prstGeom prst="chevron">
            <a:avLst>
              <a:gd fmla="val 58529" name="adj"/>
            </a:avLst>
          </a:prstGeom>
          <a:solidFill>
            <a:srgbClr val="D98B6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Background</a:t>
            </a:r>
            <a:endParaRPr/>
          </a:p>
        </p:txBody>
      </p:sp>
      <p:sp>
        <p:nvSpPr>
          <p:cNvPr id="181" name="Google Shape;181;p18"/>
          <p:cNvSpPr/>
          <p:nvPr/>
        </p:nvSpPr>
        <p:spPr>
          <a:xfrm>
            <a:off x="2581572" y="4826350"/>
            <a:ext cx="1850400" cy="240600"/>
          </a:xfrm>
          <a:prstGeom prst="chevron">
            <a:avLst>
              <a:gd fmla="val 58529" name="adj"/>
            </a:avLst>
          </a:prstGeom>
          <a:solidFill>
            <a:srgbClr val="8ACBC2"/>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Methodology</a:t>
            </a:r>
            <a:endParaRPr/>
          </a:p>
        </p:txBody>
      </p:sp>
      <p:sp>
        <p:nvSpPr>
          <p:cNvPr id="182" name="Google Shape;182;p18"/>
          <p:cNvSpPr/>
          <p:nvPr/>
        </p:nvSpPr>
        <p:spPr>
          <a:xfrm>
            <a:off x="4186297" y="4826350"/>
            <a:ext cx="1850400" cy="240600"/>
          </a:xfrm>
          <a:prstGeom prst="chevron">
            <a:avLst>
              <a:gd fmla="val 58529" name="adj"/>
            </a:avLst>
          </a:prstGeom>
          <a:solidFill>
            <a:srgbClr val="8ACBC2"/>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Findings</a:t>
            </a:r>
            <a:endParaRPr/>
          </a:p>
        </p:txBody>
      </p:sp>
      <p:sp>
        <p:nvSpPr>
          <p:cNvPr id="183" name="Google Shape;183;p18"/>
          <p:cNvSpPr/>
          <p:nvPr/>
        </p:nvSpPr>
        <p:spPr>
          <a:xfrm>
            <a:off x="5816091" y="4826350"/>
            <a:ext cx="2763300" cy="240600"/>
          </a:xfrm>
          <a:prstGeom prst="chevron">
            <a:avLst>
              <a:gd fmla="val 58529" name="adj"/>
            </a:avLst>
          </a:prstGeom>
          <a:solidFill>
            <a:srgbClr val="8ACBC2"/>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Recommendations</a:t>
            </a:r>
            <a:endParaRPr/>
          </a:p>
        </p:txBody>
      </p:sp>
      <p:sp>
        <p:nvSpPr>
          <p:cNvPr id="184" name="Google Shape;184;p18"/>
          <p:cNvSpPr txBox="1"/>
          <p:nvPr/>
        </p:nvSpPr>
        <p:spPr>
          <a:xfrm>
            <a:off x="7370425" y="4475825"/>
            <a:ext cx="2397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Lato"/>
                <a:ea typeface="Lato"/>
                <a:cs typeface="Lato"/>
                <a:sym typeface="Lato"/>
              </a:rPr>
              <a:t>Photos  by </a:t>
            </a:r>
            <a:r>
              <a:rPr lang="en" sz="1000" u="sng">
                <a:solidFill>
                  <a:schemeClr val="hlink"/>
                </a:solidFill>
                <a:latin typeface="Lato"/>
                <a:ea typeface="Lato"/>
                <a:cs typeface="Lato"/>
                <a:sym typeface="Lato"/>
                <a:hlinkClick r:id="rId7"/>
              </a:rPr>
              <a:t>SINGA</a:t>
            </a:r>
            <a:endParaRPr sz="1000">
              <a:latin typeface="Lato"/>
              <a:ea typeface="Lato"/>
              <a:cs typeface="Lato"/>
              <a:sym typeface="La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19"/>
          <p:cNvSpPr txBox="1"/>
          <p:nvPr/>
        </p:nvSpPr>
        <p:spPr>
          <a:xfrm>
            <a:off x="6833938" y="3955225"/>
            <a:ext cx="21051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Lato"/>
                <a:ea typeface="Lato"/>
                <a:cs typeface="Lato"/>
                <a:sym typeface="Lato"/>
              </a:rPr>
              <a:t>Isabelle Ho</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Mechanical Engineering</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Class of 2022</a:t>
            </a:r>
            <a:endParaRPr>
              <a:latin typeface="Lato"/>
              <a:ea typeface="Lato"/>
              <a:cs typeface="Lato"/>
              <a:sym typeface="Lato"/>
            </a:endParaRPr>
          </a:p>
        </p:txBody>
      </p:sp>
      <p:sp>
        <p:nvSpPr>
          <p:cNvPr id="190" name="Google Shape;190;p19"/>
          <p:cNvSpPr txBox="1"/>
          <p:nvPr/>
        </p:nvSpPr>
        <p:spPr>
          <a:xfrm>
            <a:off x="226213" y="3955225"/>
            <a:ext cx="25008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Lato"/>
                <a:ea typeface="Lato"/>
                <a:cs typeface="Lato"/>
                <a:sym typeface="Lato"/>
              </a:rPr>
              <a:t>Mike Viozzi</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Mechanical Engineering</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Class of 2022</a:t>
            </a:r>
            <a:endParaRPr>
              <a:latin typeface="Lato"/>
              <a:ea typeface="Lato"/>
              <a:cs typeface="Lato"/>
              <a:sym typeface="Lato"/>
            </a:endParaRPr>
          </a:p>
        </p:txBody>
      </p:sp>
      <p:sp>
        <p:nvSpPr>
          <p:cNvPr id="191" name="Google Shape;191;p19"/>
          <p:cNvSpPr txBox="1"/>
          <p:nvPr>
            <p:ph idx="12" type="sldNum"/>
          </p:nvPr>
        </p:nvSpPr>
        <p:spPr>
          <a:xfrm>
            <a:off x="84601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92" name="Google Shape;192;p19"/>
          <p:cNvSpPr txBox="1"/>
          <p:nvPr/>
        </p:nvSpPr>
        <p:spPr>
          <a:xfrm>
            <a:off x="2715838" y="3955225"/>
            <a:ext cx="18168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Lato"/>
                <a:ea typeface="Lato"/>
                <a:cs typeface="Lato"/>
                <a:sym typeface="Lato"/>
              </a:rPr>
              <a:t>Ezra Vail</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Biochemistry</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Class of 2021</a:t>
            </a:r>
            <a:endParaRPr>
              <a:latin typeface="Lato"/>
              <a:ea typeface="Lato"/>
              <a:cs typeface="Lato"/>
              <a:sym typeface="Lato"/>
            </a:endParaRPr>
          </a:p>
        </p:txBody>
      </p:sp>
      <p:sp>
        <p:nvSpPr>
          <p:cNvPr id="193" name="Google Shape;193;p19"/>
          <p:cNvSpPr txBox="1"/>
          <p:nvPr/>
        </p:nvSpPr>
        <p:spPr>
          <a:xfrm>
            <a:off x="4702813" y="3955225"/>
            <a:ext cx="21051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Lato"/>
                <a:ea typeface="Lato"/>
                <a:cs typeface="Lato"/>
                <a:sym typeface="Lato"/>
              </a:rPr>
              <a:t>Liv Petropulos</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Biomedical Engineering</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Class of 2022</a:t>
            </a:r>
            <a:endParaRPr>
              <a:latin typeface="Lato"/>
              <a:ea typeface="Lato"/>
              <a:cs typeface="Lato"/>
              <a:sym typeface="Lato"/>
            </a:endParaRPr>
          </a:p>
        </p:txBody>
      </p:sp>
      <p:pic>
        <p:nvPicPr>
          <p:cNvPr id="194" name="Google Shape;194;p19"/>
          <p:cNvPicPr preferRelativeResize="0"/>
          <p:nvPr/>
        </p:nvPicPr>
        <p:blipFill>
          <a:blip r:embed="rId3">
            <a:alphaModFix/>
          </a:blip>
          <a:stretch>
            <a:fillRect/>
          </a:stretch>
        </p:blipFill>
        <p:spPr>
          <a:xfrm rot="-548">
            <a:off x="535062" y="1473919"/>
            <a:ext cx="1883100" cy="2226600"/>
          </a:xfrm>
          <a:prstGeom prst="ellipse">
            <a:avLst/>
          </a:prstGeom>
          <a:noFill/>
          <a:ln cap="flat" cmpd="sng" w="38100">
            <a:solidFill>
              <a:schemeClr val="accent3"/>
            </a:solidFill>
            <a:prstDash val="solid"/>
            <a:round/>
            <a:headEnd len="sm" w="sm" type="none"/>
            <a:tailEnd len="sm" w="sm" type="none"/>
          </a:ln>
        </p:spPr>
      </p:pic>
      <p:pic>
        <p:nvPicPr>
          <p:cNvPr id="195" name="Google Shape;195;p19"/>
          <p:cNvPicPr preferRelativeResize="0"/>
          <p:nvPr/>
        </p:nvPicPr>
        <p:blipFill rotWithShape="1">
          <a:blip r:embed="rId4">
            <a:alphaModFix/>
          </a:blip>
          <a:srcRect b="10185" l="0" r="0" t="0"/>
          <a:stretch/>
        </p:blipFill>
        <p:spPr>
          <a:xfrm>
            <a:off x="4830313" y="1448275"/>
            <a:ext cx="1850100" cy="2277900"/>
          </a:xfrm>
          <a:prstGeom prst="ellipse">
            <a:avLst/>
          </a:prstGeom>
          <a:noFill/>
          <a:ln cap="flat" cmpd="sng" w="38100">
            <a:solidFill>
              <a:srgbClr val="D0571A"/>
            </a:solidFill>
            <a:prstDash val="solid"/>
            <a:round/>
            <a:headEnd len="sm" w="sm" type="none"/>
            <a:tailEnd len="sm" w="sm" type="none"/>
          </a:ln>
        </p:spPr>
      </p:pic>
      <p:sp>
        <p:nvSpPr>
          <p:cNvPr id="196" name="Google Shape;196;p19"/>
          <p:cNvSpPr/>
          <p:nvPr/>
        </p:nvSpPr>
        <p:spPr>
          <a:xfrm>
            <a:off x="10625" y="0"/>
            <a:ext cx="9144000" cy="510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9"/>
          <p:cNvSpPr txBox="1"/>
          <p:nvPr>
            <p:ph type="title"/>
          </p:nvPr>
        </p:nvSpPr>
        <p:spPr>
          <a:xfrm>
            <a:off x="727650" y="398350"/>
            <a:ext cx="7688700" cy="7401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t>L'équipe</a:t>
            </a:r>
            <a:endParaRPr sz="2200"/>
          </a:p>
          <a:p>
            <a:pPr indent="0" lvl="0" marL="0" rtl="0" algn="l">
              <a:spcBef>
                <a:spcPts val="0"/>
              </a:spcBef>
              <a:spcAft>
                <a:spcPts val="0"/>
              </a:spcAft>
              <a:buNone/>
            </a:pPr>
            <a:r>
              <a:rPr lang="en" sz="1800"/>
              <a:t>The Team</a:t>
            </a:r>
            <a:endParaRPr sz="1800"/>
          </a:p>
        </p:txBody>
      </p:sp>
      <p:pic>
        <p:nvPicPr>
          <p:cNvPr id="198" name="Google Shape;198;p19"/>
          <p:cNvPicPr preferRelativeResize="0"/>
          <p:nvPr/>
        </p:nvPicPr>
        <p:blipFill>
          <a:blip r:embed="rId5">
            <a:alphaModFix/>
          </a:blip>
          <a:stretch>
            <a:fillRect/>
          </a:stretch>
        </p:blipFill>
        <p:spPr>
          <a:xfrm>
            <a:off x="2682675" y="1473775"/>
            <a:ext cx="1883100" cy="2226900"/>
          </a:xfrm>
          <a:prstGeom prst="ellipse">
            <a:avLst/>
          </a:prstGeom>
          <a:noFill/>
          <a:ln cap="flat" cmpd="sng" w="38100">
            <a:solidFill>
              <a:schemeClr val="dk1"/>
            </a:solidFill>
            <a:prstDash val="solid"/>
            <a:round/>
            <a:headEnd len="sm" w="sm" type="none"/>
            <a:tailEnd len="sm" w="sm" type="none"/>
          </a:ln>
        </p:spPr>
      </p:pic>
      <p:pic>
        <p:nvPicPr>
          <p:cNvPr id="199" name="Google Shape;199;p19"/>
          <p:cNvPicPr preferRelativeResize="0"/>
          <p:nvPr/>
        </p:nvPicPr>
        <p:blipFill rotWithShape="1">
          <a:blip r:embed="rId6">
            <a:alphaModFix/>
          </a:blip>
          <a:srcRect b="8199" l="20575" r="20569" t="7880"/>
          <a:stretch/>
        </p:blipFill>
        <p:spPr>
          <a:xfrm>
            <a:off x="6944938" y="1382848"/>
            <a:ext cx="1883100" cy="2361000"/>
          </a:xfrm>
          <a:prstGeom prst="ellipse">
            <a:avLst/>
          </a:prstGeom>
          <a:noFill/>
          <a:ln cap="flat" cmpd="sng" w="38100">
            <a:solidFill>
              <a:schemeClr val="dk1"/>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0"/>
          <p:cNvSpPr/>
          <p:nvPr/>
        </p:nvSpPr>
        <p:spPr>
          <a:xfrm>
            <a:off x="4275575" y="501000"/>
            <a:ext cx="1309800" cy="889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5" name="Google Shape;205;p20"/>
          <p:cNvGrpSpPr/>
          <p:nvPr/>
        </p:nvGrpSpPr>
        <p:grpSpPr>
          <a:xfrm>
            <a:off x="4615650" y="1433950"/>
            <a:ext cx="449700" cy="546300"/>
            <a:chOff x="4615650" y="1472050"/>
            <a:chExt cx="449700" cy="546300"/>
          </a:xfrm>
        </p:grpSpPr>
        <p:sp>
          <p:nvSpPr>
            <p:cNvPr id="206" name="Google Shape;206;p20"/>
            <p:cNvSpPr/>
            <p:nvPr/>
          </p:nvSpPr>
          <p:spPr>
            <a:xfrm>
              <a:off x="4615650" y="1472050"/>
              <a:ext cx="373500" cy="470100"/>
            </a:xfrm>
            <a:prstGeom prst="rect">
              <a:avLst/>
            </a:prstGeom>
            <a:solidFill>
              <a:srgbClr val="1A9988">
                <a:alpha val="33150"/>
              </a:srgbClr>
            </a:solid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t/>
              </a:r>
              <a:endParaRPr/>
            </a:p>
            <a:p>
              <a:pPr indent="0" lvl="0" marL="0" rtl="0" algn="l">
                <a:lnSpc>
                  <a:spcPct val="150000"/>
                </a:lnSpc>
                <a:spcBef>
                  <a:spcPts val="0"/>
                </a:spcBef>
                <a:spcAft>
                  <a:spcPts val="0"/>
                </a:spcAft>
                <a:buNone/>
              </a:pPr>
              <a:r>
                <a:t/>
              </a:r>
              <a:endParaRPr/>
            </a:p>
          </p:txBody>
        </p:sp>
        <p:sp>
          <p:nvSpPr>
            <p:cNvPr id="207" name="Google Shape;207;p20"/>
            <p:cNvSpPr/>
            <p:nvPr/>
          </p:nvSpPr>
          <p:spPr>
            <a:xfrm>
              <a:off x="4691850" y="1548250"/>
              <a:ext cx="373500" cy="470100"/>
            </a:xfrm>
            <a:prstGeom prst="rect">
              <a:avLst/>
            </a:prstGeom>
            <a:solidFill>
              <a:srgbClr val="1A9988">
                <a:alpha val="33150"/>
              </a:srgbClr>
            </a:solid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t/>
              </a:r>
              <a:endParaRPr/>
            </a:p>
            <a:p>
              <a:pPr indent="0" lvl="0" marL="0" rtl="0" algn="l">
                <a:lnSpc>
                  <a:spcPct val="150000"/>
                </a:lnSpc>
                <a:spcBef>
                  <a:spcPts val="0"/>
                </a:spcBef>
                <a:spcAft>
                  <a:spcPts val="0"/>
                </a:spcAft>
                <a:buNone/>
              </a:pPr>
              <a:r>
                <a:t/>
              </a:r>
              <a:endParaRPr/>
            </a:p>
          </p:txBody>
        </p:sp>
      </p:grpSp>
      <p:grpSp>
        <p:nvGrpSpPr>
          <p:cNvPr id="208" name="Google Shape;208;p20"/>
          <p:cNvGrpSpPr/>
          <p:nvPr/>
        </p:nvGrpSpPr>
        <p:grpSpPr>
          <a:xfrm>
            <a:off x="4615650" y="2310250"/>
            <a:ext cx="449700" cy="546300"/>
            <a:chOff x="4615650" y="2234050"/>
            <a:chExt cx="449700" cy="546300"/>
          </a:xfrm>
        </p:grpSpPr>
        <p:sp>
          <p:nvSpPr>
            <p:cNvPr id="209" name="Google Shape;209;p20"/>
            <p:cNvSpPr/>
            <p:nvPr/>
          </p:nvSpPr>
          <p:spPr>
            <a:xfrm>
              <a:off x="4615650" y="2234050"/>
              <a:ext cx="373500" cy="470100"/>
            </a:xfrm>
            <a:prstGeom prst="rect">
              <a:avLst/>
            </a:prstGeom>
            <a:solidFill>
              <a:srgbClr val="1A9988">
                <a:alpha val="33150"/>
              </a:srgbClr>
            </a:solid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t/>
              </a:r>
              <a:endParaRPr/>
            </a:p>
            <a:p>
              <a:pPr indent="0" lvl="0" marL="0" rtl="0" algn="l">
                <a:lnSpc>
                  <a:spcPct val="150000"/>
                </a:lnSpc>
                <a:spcBef>
                  <a:spcPts val="0"/>
                </a:spcBef>
                <a:spcAft>
                  <a:spcPts val="0"/>
                </a:spcAft>
                <a:buNone/>
              </a:pPr>
              <a:r>
                <a:t/>
              </a:r>
              <a:endParaRPr/>
            </a:p>
          </p:txBody>
        </p:sp>
        <p:sp>
          <p:nvSpPr>
            <p:cNvPr id="210" name="Google Shape;210;p20"/>
            <p:cNvSpPr/>
            <p:nvPr/>
          </p:nvSpPr>
          <p:spPr>
            <a:xfrm>
              <a:off x="4691850" y="2310250"/>
              <a:ext cx="373500" cy="470100"/>
            </a:xfrm>
            <a:prstGeom prst="rect">
              <a:avLst/>
            </a:prstGeom>
            <a:solidFill>
              <a:srgbClr val="1A9988">
                <a:alpha val="33150"/>
              </a:srgbClr>
            </a:solid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t/>
              </a:r>
              <a:endParaRPr/>
            </a:p>
            <a:p>
              <a:pPr indent="0" lvl="0" marL="0" rtl="0" algn="l">
                <a:lnSpc>
                  <a:spcPct val="150000"/>
                </a:lnSpc>
                <a:spcBef>
                  <a:spcPts val="0"/>
                </a:spcBef>
                <a:spcAft>
                  <a:spcPts val="0"/>
                </a:spcAft>
                <a:buNone/>
              </a:pPr>
              <a:r>
                <a:t/>
              </a:r>
              <a:endParaRPr/>
            </a:p>
          </p:txBody>
        </p:sp>
      </p:grpSp>
      <p:grpSp>
        <p:nvGrpSpPr>
          <p:cNvPr id="211" name="Google Shape;211;p20"/>
          <p:cNvGrpSpPr/>
          <p:nvPr/>
        </p:nvGrpSpPr>
        <p:grpSpPr>
          <a:xfrm>
            <a:off x="4615650" y="3186550"/>
            <a:ext cx="449700" cy="546300"/>
            <a:chOff x="4615650" y="3072250"/>
            <a:chExt cx="449700" cy="546300"/>
          </a:xfrm>
        </p:grpSpPr>
        <p:sp>
          <p:nvSpPr>
            <p:cNvPr id="212" name="Google Shape;212;p20"/>
            <p:cNvSpPr/>
            <p:nvPr/>
          </p:nvSpPr>
          <p:spPr>
            <a:xfrm>
              <a:off x="4615650" y="3072250"/>
              <a:ext cx="373500" cy="470100"/>
            </a:xfrm>
            <a:prstGeom prst="rect">
              <a:avLst/>
            </a:prstGeom>
            <a:solidFill>
              <a:srgbClr val="1A9988">
                <a:alpha val="33150"/>
              </a:srgbClr>
            </a:solid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t/>
              </a:r>
              <a:endParaRPr/>
            </a:p>
            <a:p>
              <a:pPr indent="0" lvl="0" marL="0" rtl="0" algn="l">
                <a:lnSpc>
                  <a:spcPct val="150000"/>
                </a:lnSpc>
                <a:spcBef>
                  <a:spcPts val="0"/>
                </a:spcBef>
                <a:spcAft>
                  <a:spcPts val="0"/>
                </a:spcAft>
                <a:buNone/>
              </a:pPr>
              <a:r>
                <a:t/>
              </a:r>
              <a:endParaRPr/>
            </a:p>
          </p:txBody>
        </p:sp>
        <p:sp>
          <p:nvSpPr>
            <p:cNvPr id="213" name="Google Shape;213;p20"/>
            <p:cNvSpPr/>
            <p:nvPr/>
          </p:nvSpPr>
          <p:spPr>
            <a:xfrm>
              <a:off x="4691850" y="3148450"/>
              <a:ext cx="373500" cy="470100"/>
            </a:xfrm>
            <a:prstGeom prst="rect">
              <a:avLst/>
            </a:prstGeom>
            <a:solidFill>
              <a:srgbClr val="1A9988">
                <a:alpha val="33150"/>
              </a:srgbClr>
            </a:solid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t/>
              </a:r>
              <a:endParaRPr/>
            </a:p>
            <a:p>
              <a:pPr indent="0" lvl="0" marL="0" rtl="0" algn="l">
                <a:lnSpc>
                  <a:spcPct val="150000"/>
                </a:lnSpc>
                <a:spcBef>
                  <a:spcPts val="0"/>
                </a:spcBef>
                <a:spcAft>
                  <a:spcPts val="0"/>
                </a:spcAft>
                <a:buNone/>
              </a:pPr>
              <a:r>
                <a:t/>
              </a:r>
              <a:endParaRPr/>
            </a:p>
          </p:txBody>
        </p:sp>
      </p:grpSp>
      <p:grpSp>
        <p:nvGrpSpPr>
          <p:cNvPr id="214" name="Google Shape;214;p20"/>
          <p:cNvGrpSpPr/>
          <p:nvPr/>
        </p:nvGrpSpPr>
        <p:grpSpPr>
          <a:xfrm>
            <a:off x="4615650" y="4062850"/>
            <a:ext cx="449700" cy="546300"/>
            <a:chOff x="4615650" y="4062850"/>
            <a:chExt cx="449700" cy="546300"/>
          </a:xfrm>
        </p:grpSpPr>
        <p:sp>
          <p:nvSpPr>
            <p:cNvPr id="215" name="Google Shape;215;p20"/>
            <p:cNvSpPr/>
            <p:nvPr/>
          </p:nvSpPr>
          <p:spPr>
            <a:xfrm>
              <a:off x="4615650" y="4062850"/>
              <a:ext cx="373500" cy="470100"/>
            </a:xfrm>
            <a:prstGeom prst="rect">
              <a:avLst/>
            </a:prstGeom>
            <a:solidFill>
              <a:srgbClr val="1A9988">
                <a:alpha val="33150"/>
              </a:srgbClr>
            </a:solid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t/>
              </a:r>
              <a:endParaRPr/>
            </a:p>
            <a:p>
              <a:pPr indent="0" lvl="0" marL="0" rtl="0" algn="l">
                <a:lnSpc>
                  <a:spcPct val="150000"/>
                </a:lnSpc>
                <a:spcBef>
                  <a:spcPts val="0"/>
                </a:spcBef>
                <a:spcAft>
                  <a:spcPts val="0"/>
                </a:spcAft>
                <a:buNone/>
              </a:pPr>
              <a:r>
                <a:t/>
              </a:r>
              <a:endParaRPr/>
            </a:p>
          </p:txBody>
        </p:sp>
        <p:sp>
          <p:nvSpPr>
            <p:cNvPr id="216" name="Google Shape;216;p20"/>
            <p:cNvSpPr/>
            <p:nvPr/>
          </p:nvSpPr>
          <p:spPr>
            <a:xfrm>
              <a:off x="4691850" y="4139050"/>
              <a:ext cx="373500" cy="470100"/>
            </a:xfrm>
            <a:prstGeom prst="rect">
              <a:avLst/>
            </a:prstGeom>
            <a:solidFill>
              <a:srgbClr val="1A9988">
                <a:alpha val="33150"/>
              </a:srgbClr>
            </a:solid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t/>
              </a:r>
              <a:endParaRPr/>
            </a:p>
            <a:p>
              <a:pPr indent="0" lvl="0" marL="0" rtl="0" algn="l">
                <a:lnSpc>
                  <a:spcPct val="150000"/>
                </a:lnSpc>
                <a:spcBef>
                  <a:spcPts val="0"/>
                </a:spcBef>
                <a:spcAft>
                  <a:spcPts val="0"/>
                </a:spcAft>
                <a:buNone/>
              </a:pPr>
              <a:r>
                <a:t/>
              </a:r>
              <a:endParaRPr/>
            </a:p>
          </p:txBody>
        </p:sp>
      </p:grpSp>
      <p:grpSp>
        <p:nvGrpSpPr>
          <p:cNvPr id="217" name="Google Shape;217;p20"/>
          <p:cNvGrpSpPr/>
          <p:nvPr/>
        </p:nvGrpSpPr>
        <p:grpSpPr>
          <a:xfrm>
            <a:off x="727650" y="2310250"/>
            <a:ext cx="449700" cy="546300"/>
            <a:chOff x="727650" y="2310250"/>
            <a:chExt cx="449700" cy="546300"/>
          </a:xfrm>
        </p:grpSpPr>
        <p:sp>
          <p:nvSpPr>
            <p:cNvPr id="218" name="Google Shape;218;p20"/>
            <p:cNvSpPr/>
            <p:nvPr/>
          </p:nvSpPr>
          <p:spPr>
            <a:xfrm>
              <a:off x="727650" y="2310250"/>
              <a:ext cx="373500" cy="470100"/>
            </a:xfrm>
            <a:prstGeom prst="rect">
              <a:avLst/>
            </a:prstGeom>
            <a:solidFill>
              <a:srgbClr val="D0571A">
                <a:alpha val="41570"/>
              </a:srgbClr>
            </a:solid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t/>
              </a:r>
              <a:endParaRPr/>
            </a:p>
            <a:p>
              <a:pPr indent="0" lvl="0" marL="0" rtl="0" algn="l">
                <a:lnSpc>
                  <a:spcPct val="150000"/>
                </a:lnSpc>
                <a:spcBef>
                  <a:spcPts val="0"/>
                </a:spcBef>
                <a:spcAft>
                  <a:spcPts val="0"/>
                </a:spcAft>
                <a:buNone/>
              </a:pPr>
              <a:r>
                <a:t/>
              </a:r>
              <a:endParaRPr/>
            </a:p>
          </p:txBody>
        </p:sp>
        <p:sp>
          <p:nvSpPr>
            <p:cNvPr id="219" name="Google Shape;219;p20"/>
            <p:cNvSpPr/>
            <p:nvPr/>
          </p:nvSpPr>
          <p:spPr>
            <a:xfrm>
              <a:off x="803850" y="2386450"/>
              <a:ext cx="373500" cy="470100"/>
            </a:xfrm>
            <a:prstGeom prst="rect">
              <a:avLst/>
            </a:prstGeom>
            <a:solidFill>
              <a:srgbClr val="D0571A">
                <a:alpha val="41570"/>
              </a:srgbClr>
            </a:solid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t/>
              </a:r>
              <a:endParaRPr/>
            </a:p>
            <a:p>
              <a:pPr indent="0" lvl="0" marL="0" rtl="0" algn="l">
                <a:lnSpc>
                  <a:spcPct val="150000"/>
                </a:lnSpc>
                <a:spcBef>
                  <a:spcPts val="0"/>
                </a:spcBef>
                <a:spcAft>
                  <a:spcPts val="0"/>
                </a:spcAft>
                <a:buNone/>
              </a:pPr>
              <a:r>
                <a:t/>
              </a:r>
              <a:endParaRPr/>
            </a:p>
          </p:txBody>
        </p:sp>
      </p:grpSp>
      <p:grpSp>
        <p:nvGrpSpPr>
          <p:cNvPr id="220" name="Google Shape;220;p20"/>
          <p:cNvGrpSpPr/>
          <p:nvPr/>
        </p:nvGrpSpPr>
        <p:grpSpPr>
          <a:xfrm>
            <a:off x="727650" y="3186550"/>
            <a:ext cx="449700" cy="546300"/>
            <a:chOff x="727650" y="3186550"/>
            <a:chExt cx="449700" cy="546300"/>
          </a:xfrm>
        </p:grpSpPr>
        <p:sp>
          <p:nvSpPr>
            <p:cNvPr id="221" name="Google Shape;221;p20"/>
            <p:cNvSpPr/>
            <p:nvPr/>
          </p:nvSpPr>
          <p:spPr>
            <a:xfrm>
              <a:off x="727650" y="3186550"/>
              <a:ext cx="373500" cy="470100"/>
            </a:xfrm>
            <a:prstGeom prst="rect">
              <a:avLst/>
            </a:prstGeom>
            <a:solidFill>
              <a:srgbClr val="D0571A">
                <a:alpha val="41570"/>
              </a:srgbClr>
            </a:solid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t/>
              </a:r>
              <a:endParaRPr/>
            </a:p>
            <a:p>
              <a:pPr indent="0" lvl="0" marL="0" rtl="0" algn="l">
                <a:lnSpc>
                  <a:spcPct val="150000"/>
                </a:lnSpc>
                <a:spcBef>
                  <a:spcPts val="0"/>
                </a:spcBef>
                <a:spcAft>
                  <a:spcPts val="0"/>
                </a:spcAft>
                <a:buNone/>
              </a:pPr>
              <a:r>
                <a:t/>
              </a:r>
              <a:endParaRPr/>
            </a:p>
          </p:txBody>
        </p:sp>
        <p:sp>
          <p:nvSpPr>
            <p:cNvPr id="222" name="Google Shape;222;p20"/>
            <p:cNvSpPr/>
            <p:nvPr/>
          </p:nvSpPr>
          <p:spPr>
            <a:xfrm>
              <a:off x="803850" y="3262750"/>
              <a:ext cx="373500" cy="470100"/>
            </a:xfrm>
            <a:prstGeom prst="rect">
              <a:avLst/>
            </a:prstGeom>
            <a:solidFill>
              <a:srgbClr val="D0571A">
                <a:alpha val="41570"/>
              </a:srgbClr>
            </a:solid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t/>
              </a:r>
              <a:endParaRPr/>
            </a:p>
            <a:p>
              <a:pPr indent="0" lvl="0" marL="0" rtl="0" algn="l">
                <a:lnSpc>
                  <a:spcPct val="150000"/>
                </a:lnSpc>
                <a:spcBef>
                  <a:spcPts val="0"/>
                </a:spcBef>
                <a:spcAft>
                  <a:spcPts val="0"/>
                </a:spcAft>
                <a:buNone/>
              </a:pPr>
              <a:r>
                <a:t/>
              </a:r>
              <a:endParaRPr/>
            </a:p>
          </p:txBody>
        </p:sp>
      </p:grpSp>
      <p:grpSp>
        <p:nvGrpSpPr>
          <p:cNvPr id="223" name="Google Shape;223;p20"/>
          <p:cNvGrpSpPr/>
          <p:nvPr/>
        </p:nvGrpSpPr>
        <p:grpSpPr>
          <a:xfrm>
            <a:off x="727650" y="4062850"/>
            <a:ext cx="449700" cy="546300"/>
            <a:chOff x="727650" y="4062850"/>
            <a:chExt cx="449700" cy="546300"/>
          </a:xfrm>
        </p:grpSpPr>
        <p:sp>
          <p:nvSpPr>
            <p:cNvPr id="224" name="Google Shape;224;p20"/>
            <p:cNvSpPr/>
            <p:nvPr/>
          </p:nvSpPr>
          <p:spPr>
            <a:xfrm>
              <a:off x="727650" y="4062850"/>
              <a:ext cx="373500" cy="470100"/>
            </a:xfrm>
            <a:prstGeom prst="rect">
              <a:avLst/>
            </a:prstGeom>
            <a:solidFill>
              <a:srgbClr val="D0571A">
                <a:alpha val="41570"/>
              </a:srgbClr>
            </a:solid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t/>
              </a:r>
              <a:endParaRPr/>
            </a:p>
            <a:p>
              <a:pPr indent="0" lvl="0" marL="0" rtl="0" algn="l">
                <a:lnSpc>
                  <a:spcPct val="150000"/>
                </a:lnSpc>
                <a:spcBef>
                  <a:spcPts val="0"/>
                </a:spcBef>
                <a:spcAft>
                  <a:spcPts val="0"/>
                </a:spcAft>
                <a:buNone/>
              </a:pPr>
              <a:r>
                <a:t/>
              </a:r>
              <a:endParaRPr/>
            </a:p>
          </p:txBody>
        </p:sp>
        <p:sp>
          <p:nvSpPr>
            <p:cNvPr id="225" name="Google Shape;225;p20"/>
            <p:cNvSpPr/>
            <p:nvPr/>
          </p:nvSpPr>
          <p:spPr>
            <a:xfrm>
              <a:off x="803850" y="4139050"/>
              <a:ext cx="373500" cy="470100"/>
            </a:xfrm>
            <a:prstGeom prst="rect">
              <a:avLst/>
            </a:prstGeom>
            <a:solidFill>
              <a:srgbClr val="D0571A">
                <a:alpha val="41570"/>
              </a:srgbClr>
            </a:solid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t/>
              </a:r>
              <a:endParaRPr/>
            </a:p>
            <a:p>
              <a:pPr indent="0" lvl="0" marL="0" rtl="0" algn="l">
                <a:lnSpc>
                  <a:spcPct val="150000"/>
                </a:lnSpc>
                <a:spcBef>
                  <a:spcPts val="0"/>
                </a:spcBef>
                <a:spcAft>
                  <a:spcPts val="0"/>
                </a:spcAft>
                <a:buNone/>
              </a:pPr>
              <a:r>
                <a:t/>
              </a:r>
              <a:endParaRPr/>
            </a:p>
          </p:txBody>
        </p:sp>
      </p:grpSp>
      <p:grpSp>
        <p:nvGrpSpPr>
          <p:cNvPr id="226" name="Google Shape;226;p20"/>
          <p:cNvGrpSpPr/>
          <p:nvPr/>
        </p:nvGrpSpPr>
        <p:grpSpPr>
          <a:xfrm>
            <a:off x="727650" y="1433950"/>
            <a:ext cx="449700" cy="546300"/>
            <a:chOff x="727650" y="1433950"/>
            <a:chExt cx="449700" cy="546300"/>
          </a:xfrm>
        </p:grpSpPr>
        <p:sp>
          <p:nvSpPr>
            <p:cNvPr id="227" name="Google Shape;227;p20"/>
            <p:cNvSpPr/>
            <p:nvPr/>
          </p:nvSpPr>
          <p:spPr>
            <a:xfrm>
              <a:off x="727650" y="1433950"/>
              <a:ext cx="373500" cy="470100"/>
            </a:xfrm>
            <a:prstGeom prst="rect">
              <a:avLst/>
            </a:prstGeom>
            <a:solidFill>
              <a:srgbClr val="D0571A">
                <a:alpha val="41570"/>
              </a:srgbClr>
            </a:solid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t/>
              </a:r>
              <a:endParaRPr/>
            </a:p>
            <a:p>
              <a:pPr indent="0" lvl="0" marL="0" rtl="0" algn="l">
                <a:lnSpc>
                  <a:spcPct val="150000"/>
                </a:lnSpc>
                <a:spcBef>
                  <a:spcPts val="0"/>
                </a:spcBef>
                <a:spcAft>
                  <a:spcPts val="0"/>
                </a:spcAft>
                <a:buNone/>
              </a:pPr>
              <a:r>
                <a:t/>
              </a:r>
              <a:endParaRPr/>
            </a:p>
          </p:txBody>
        </p:sp>
        <p:sp>
          <p:nvSpPr>
            <p:cNvPr id="228" name="Google Shape;228;p20"/>
            <p:cNvSpPr/>
            <p:nvPr/>
          </p:nvSpPr>
          <p:spPr>
            <a:xfrm>
              <a:off x="803850" y="1510150"/>
              <a:ext cx="373500" cy="470100"/>
            </a:xfrm>
            <a:prstGeom prst="rect">
              <a:avLst/>
            </a:prstGeom>
            <a:solidFill>
              <a:srgbClr val="D0571A">
                <a:alpha val="41570"/>
              </a:srgbClr>
            </a:solid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t/>
              </a:r>
              <a:endParaRPr/>
            </a:p>
            <a:p>
              <a:pPr indent="0" lvl="0" marL="0" rtl="0" algn="l">
                <a:lnSpc>
                  <a:spcPct val="150000"/>
                </a:lnSpc>
                <a:spcBef>
                  <a:spcPts val="0"/>
                </a:spcBef>
                <a:spcAft>
                  <a:spcPts val="0"/>
                </a:spcAft>
                <a:buNone/>
              </a:pPr>
              <a:r>
                <a:t/>
              </a:r>
              <a:endParaRPr/>
            </a:p>
          </p:txBody>
        </p:sp>
      </p:grpSp>
      <p:sp>
        <p:nvSpPr>
          <p:cNvPr id="229" name="Google Shape;229;p20"/>
          <p:cNvSpPr txBox="1"/>
          <p:nvPr>
            <p:ph type="title"/>
          </p:nvPr>
        </p:nvSpPr>
        <p:spPr>
          <a:xfrm>
            <a:off x="727650" y="456819"/>
            <a:ext cx="7688700" cy="65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Feuille de Route</a:t>
            </a:r>
            <a:endParaRPr sz="2200"/>
          </a:p>
          <a:p>
            <a:pPr indent="0" lvl="0" marL="0" rtl="0" algn="l">
              <a:spcBef>
                <a:spcPts val="0"/>
              </a:spcBef>
              <a:spcAft>
                <a:spcPts val="0"/>
              </a:spcAft>
              <a:buNone/>
            </a:pPr>
            <a:r>
              <a:rPr lang="en" sz="1800"/>
              <a:t>Roadmap</a:t>
            </a:r>
            <a:endParaRPr sz="1800"/>
          </a:p>
        </p:txBody>
      </p:sp>
      <p:sp>
        <p:nvSpPr>
          <p:cNvPr id="230" name="Google Shape;230;p20"/>
          <p:cNvSpPr txBox="1"/>
          <p:nvPr>
            <p:ph idx="1" type="body"/>
          </p:nvPr>
        </p:nvSpPr>
        <p:spPr>
          <a:xfrm>
            <a:off x="4615700" y="9450"/>
            <a:ext cx="3800700" cy="47403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chemeClr val="dk2"/>
              </a:buClr>
              <a:buSzPts val="1800"/>
              <a:buAutoNum type="arabicPeriod"/>
            </a:pPr>
            <a:r>
              <a:t/>
            </a:r>
            <a:endParaRPr sz="1800">
              <a:solidFill>
                <a:schemeClr val="dk2"/>
              </a:solidFill>
            </a:endParaRPr>
          </a:p>
          <a:p>
            <a:pPr indent="-342900" lvl="0" marL="457200" rtl="0" algn="l">
              <a:lnSpc>
                <a:spcPct val="100000"/>
              </a:lnSpc>
              <a:spcBef>
                <a:spcPts val="0"/>
              </a:spcBef>
              <a:spcAft>
                <a:spcPts val="0"/>
              </a:spcAft>
              <a:buClr>
                <a:schemeClr val="dk2"/>
              </a:buClr>
              <a:buSzPts val="1800"/>
              <a:buAutoNum type="arabicPeriod"/>
            </a:pPr>
            <a:r>
              <a:t/>
            </a:r>
            <a:endParaRPr sz="1800">
              <a:solidFill>
                <a:schemeClr val="dk2"/>
              </a:solidFill>
            </a:endParaRPr>
          </a:p>
          <a:p>
            <a:pPr indent="-342900" lvl="0" marL="457200" rtl="0" algn="l">
              <a:lnSpc>
                <a:spcPct val="100000"/>
              </a:lnSpc>
              <a:spcBef>
                <a:spcPts val="0"/>
              </a:spcBef>
              <a:spcAft>
                <a:spcPts val="0"/>
              </a:spcAft>
              <a:buClr>
                <a:schemeClr val="dk2"/>
              </a:buClr>
              <a:buSzPts val="1800"/>
              <a:buAutoNum type="arabicPeriod"/>
            </a:pPr>
            <a:r>
              <a:t/>
            </a:r>
            <a:endParaRPr sz="1800">
              <a:solidFill>
                <a:schemeClr val="dk2"/>
              </a:solidFill>
            </a:endParaRPr>
          </a:p>
          <a:p>
            <a:pPr indent="-342900" lvl="0" marL="457200" rtl="0" algn="l">
              <a:spcBef>
                <a:spcPts val="0"/>
              </a:spcBef>
              <a:spcAft>
                <a:spcPts val="0"/>
              </a:spcAft>
              <a:buClr>
                <a:schemeClr val="dk2"/>
              </a:buClr>
              <a:buSzPts val="1800"/>
              <a:buAutoNum type="arabicPeriod"/>
            </a:pPr>
            <a:r>
              <a:rPr lang="en" sz="1800">
                <a:solidFill>
                  <a:schemeClr val="dk2"/>
                </a:solidFill>
              </a:rPr>
              <a:t> </a:t>
            </a:r>
            <a:br>
              <a:rPr lang="en" sz="1800">
                <a:solidFill>
                  <a:schemeClr val="dk2"/>
                </a:solidFill>
              </a:rPr>
            </a:br>
            <a:endParaRPr sz="1800">
              <a:solidFill>
                <a:schemeClr val="dk2"/>
              </a:solidFill>
            </a:endParaRPr>
          </a:p>
          <a:p>
            <a:pPr indent="-342900" lvl="0" marL="457200" rtl="0" algn="l">
              <a:lnSpc>
                <a:spcPct val="100000"/>
              </a:lnSpc>
              <a:spcBef>
                <a:spcPts val="0"/>
              </a:spcBef>
              <a:spcAft>
                <a:spcPts val="0"/>
              </a:spcAft>
              <a:buClr>
                <a:schemeClr val="dk2"/>
              </a:buClr>
              <a:buSzPts val="1800"/>
              <a:buAutoNum type="arabicPeriod"/>
            </a:pPr>
            <a:r>
              <a:rPr lang="en" sz="1800">
                <a:solidFill>
                  <a:schemeClr val="dk2"/>
                </a:solidFill>
              </a:rPr>
              <a:t>The Team’s Key Findings</a:t>
            </a:r>
            <a:endParaRPr sz="1800">
              <a:solidFill>
                <a:schemeClr val="dk2"/>
              </a:solidFill>
            </a:endParaRPr>
          </a:p>
          <a:p>
            <a:pPr indent="0" lvl="0" marL="0" rtl="0" algn="l">
              <a:lnSpc>
                <a:spcPct val="180000"/>
              </a:lnSpc>
              <a:spcBef>
                <a:spcPts val="0"/>
              </a:spcBef>
              <a:spcAft>
                <a:spcPts val="0"/>
              </a:spcAft>
              <a:buNone/>
            </a:pPr>
            <a:r>
              <a:t/>
            </a:r>
            <a:endParaRPr sz="1800">
              <a:solidFill>
                <a:schemeClr val="dk2"/>
              </a:solidFill>
            </a:endParaRPr>
          </a:p>
          <a:p>
            <a:pPr indent="-342900" lvl="0" marL="457200" rtl="0" algn="l">
              <a:lnSpc>
                <a:spcPct val="100000"/>
              </a:lnSpc>
              <a:spcBef>
                <a:spcPts val="1000"/>
              </a:spcBef>
              <a:spcAft>
                <a:spcPts val="0"/>
              </a:spcAft>
              <a:buClr>
                <a:schemeClr val="dk2"/>
              </a:buClr>
              <a:buSzPts val="1800"/>
              <a:buAutoNum type="arabicPeriod"/>
            </a:pPr>
            <a:r>
              <a:rPr lang="en" sz="1800">
                <a:solidFill>
                  <a:schemeClr val="dk2"/>
                </a:solidFill>
              </a:rPr>
              <a:t>Applying the Process to SINGA</a:t>
            </a:r>
            <a:endParaRPr sz="1800">
              <a:solidFill>
                <a:schemeClr val="dk2"/>
              </a:solidFill>
            </a:endParaRPr>
          </a:p>
          <a:p>
            <a:pPr indent="0" lvl="0" marL="0" rtl="0" algn="l">
              <a:lnSpc>
                <a:spcPct val="180000"/>
              </a:lnSpc>
              <a:spcBef>
                <a:spcPts val="0"/>
              </a:spcBef>
              <a:spcAft>
                <a:spcPts val="0"/>
              </a:spcAft>
              <a:buNone/>
            </a:pPr>
            <a:r>
              <a:t/>
            </a:r>
            <a:endParaRPr sz="1800">
              <a:solidFill>
                <a:schemeClr val="dk2"/>
              </a:solidFill>
            </a:endParaRPr>
          </a:p>
          <a:p>
            <a:pPr indent="-342900" lvl="0" marL="457200" rtl="0" algn="l">
              <a:lnSpc>
                <a:spcPct val="100000"/>
              </a:lnSpc>
              <a:spcBef>
                <a:spcPts val="1000"/>
              </a:spcBef>
              <a:spcAft>
                <a:spcPts val="0"/>
              </a:spcAft>
              <a:buClr>
                <a:schemeClr val="dk2"/>
              </a:buClr>
              <a:buSzPts val="1800"/>
              <a:buAutoNum type="arabicPeriod"/>
            </a:pPr>
            <a:r>
              <a:rPr lang="en" sz="1800">
                <a:solidFill>
                  <a:schemeClr val="dk2"/>
                </a:solidFill>
              </a:rPr>
              <a:t>Recommendations for SINGA</a:t>
            </a:r>
            <a:r>
              <a:rPr lang="en" sz="1800">
                <a:solidFill>
                  <a:schemeClr val="dk2"/>
                </a:solidFill>
              </a:rPr>
              <a:t> </a:t>
            </a:r>
            <a:br>
              <a:rPr lang="en" sz="1800">
                <a:solidFill>
                  <a:schemeClr val="dk2"/>
                </a:solidFill>
              </a:rPr>
            </a:br>
            <a:br>
              <a:rPr lang="en" sz="1800">
                <a:solidFill>
                  <a:schemeClr val="dk2"/>
                </a:solidFill>
              </a:rPr>
            </a:br>
            <a:endParaRPr sz="2000">
              <a:solidFill>
                <a:schemeClr val="dk2"/>
              </a:solidFill>
            </a:endParaRPr>
          </a:p>
          <a:p>
            <a:pPr indent="-342900" lvl="0" marL="457200" rtl="0" algn="l">
              <a:lnSpc>
                <a:spcPct val="100000"/>
              </a:lnSpc>
              <a:spcBef>
                <a:spcPts val="0"/>
              </a:spcBef>
              <a:spcAft>
                <a:spcPts val="0"/>
              </a:spcAft>
              <a:buClr>
                <a:schemeClr val="dk2"/>
              </a:buClr>
              <a:buSzPts val="1800"/>
              <a:buAutoNum type="arabicPeriod"/>
            </a:pPr>
            <a:r>
              <a:rPr lang="en" sz="1800">
                <a:solidFill>
                  <a:schemeClr val="dk2"/>
                </a:solidFill>
              </a:rPr>
              <a:t>Conclusion</a:t>
            </a:r>
            <a:endParaRPr sz="1800">
              <a:solidFill>
                <a:schemeClr val="dk2"/>
              </a:solidFill>
            </a:endParaRPr>
          </a:p>
        </p:txBody>
      </p:sp>
      <p:sp>
        <p:nvSpPr>
          <p:cNvPr id="231" name="Google Shape;231;p20"/>
          <p:cNvSpPr/>
          <p:nvPr/>
        </p:nvSpPr>
        <p:spPr>
          <a:xfrm>
            <a:off x="4530250" y="107425"/>
            <a:ext cx="1206300" cy="393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0"/>
          <p:cNvSpPr/>
          <p:nvPr/>
        </p:nvSpPr>
        <p:spPr>
          <a:xfrm>
            <a:off x="4530250" y="488850"/>
            <a:ext cx="1206300" cy="656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0"/>
          <p:cNvSpPr txBox="1"/>
          <p:nvPr>
            <p:ph idx="1" type="body"/>
          </p:nvPr>
        </p:nvSpPr>
        <p:spPr>
          <a:xfrm>
            <a:off x="727650" y="1472050"/>
            <a:ext cx="3447300" cy="32394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2"/>
              </a:buClr>
              <a:buSzPts val="1800"/>
              <a:buAutoNum type="arabicPeriod"/>
            </a:pPr>
            <a:r>
              <a:rPr lang="en" sz="1800">
                <a:solidFill>
                  <a:schemeClr val="dk2"/>
                </a:solidFill>
              </a:rPr>
              <a:t>Inclusive Design Process and Further Background</a:t>
            </a:r>
            <a:br>
              <a:rPr lang="en" sz="1800">
                <a:solidFill>
                  <a:schemeClr val="dk2"/>
                </a:solidFill>
              </a:rPr>
            </a:br>
            <a:endParaRPr sz="1500">
              <a:solidFill>
                <a:schemeClr val="dk2"/>
              </a:solidFill>
            </a:endParaRPr>
          </a:p>
          <a:p>
            <a:pPr indent="-342900" lvl="0" marL="457200" rtl="0" algn="l">
              <a:lnSpc>
                <a:spcPct val="115000"/>
              </a:lnSpc>
              <a:spcBef>
                <a:spcPts val="0"/>
              </a:spcBef>
              <a:spcAft>
                <a:spcPts val="0"/>
              </a:spcAft>
              <a:buClr>
                <a:schemeClr val="dk2"/>
              </a:buClr>
              <a:buSzPts val="1800"/>
              <a:buAutoNum type="arabicPeriod"/>
            </a:pPr>
            <a:r>
              <a:rPr lang="en" sz="1800">
                <a:solidFill>
                  <a:schemeClr val="dk2"/>
                </a:solidFill>
              </a:rPr>
              <a:t>Our Project Objectives and Research Questions</a:t>
            </a:r>
            <a:br>
              <a:rPr lang="en" sz="1800">
                <a:solidFill>
                  <a:schemeClr val="dk2"/>
                </a:solidFill>
              </a:rPr>
            </a:br>
            <a:endParaRPr sz="1400">
              <a:solidFill>
                <a:schemeClr val="dk2"/>
              </a:solidFill>
            </a:endParaRPr>
          </a:p>
          <a:p>
            <a:pPr indent="-342900" lvl="0" marL="457200" rtl="0" algn="l">
              <a:lnSpc>
                <a:spcPct val="115000"/>
              </a:lnSpc>
              <a:spcBef>
                <a:spcPts val="0"/>
              </a:spcBef>
              <a:spcAft>
                <a:spcPts val="0"/>
              </a:spcAft>
              <a:buClr>
                <a:schemeClr val="dk2"/>
              </a:buClr>
              <a:buSzPts val="1800"/>
              <a:buAutoNum type="arabicPeriod"/>
            </a:pPr>
            <a:r>
              <a:rPr lang="en" sz="1800">
                <a:solidFill>
                  <a:schemeClr val="dk2"/>
                </a:solidFill>
              </a:rPr>
              <a:t>What Elements Make a Space Inclusive?</a:t>
            </a:r>
            <a:br>
              <a:rPr lang="en" sz="1800">
                <a:solidFill>
                  <a:schemeClr val="dk2"/>
                </a:solidFill>
              </a:rPr>
            </a:br>
            <a:endParaRPr sz="1400">
              <a:solidFill>
                <a:schemeClr val="dk2"/>
              </a:solidFill>
            </a:endParaRPr>
          </a:p>
          <a:p>
            <a:pPr indent="-342900" lvl="0" marL="457200" rtl="0" algn="l">
              <a:lnSpc>
                <a:spcPct val="115000"/>
              </a:lnSpc>
              <a:spcBef>
                <a:spcPts val="0"/>
              </a:spcBef>
              <a:spcAft>
                <a:spcPts val="0"/>
              </a:spcAft>
              <a:buClr>
                <a:schemeClr val="dk2"/>
              </a:buClr>
              <a:buSzPts val="1800"/>
              <a:buAutoNum type="arabicPeriod"/>
            </a:pPr>
            <a:r>
              <a:rPr lang="en" sz="1800">
                <a:solidFill>
                  <a:schemeClr val="dk2"/>
                </a:solidFill>
              </a:rPr>
              <a:t>Worcester’s South High Community School</a:t>
            </a:r>
            <a:endParaRPr sz="180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21"/>
          <p:cNvSpPr/>
          <p:nvPr/>
        </p:nvSpPr>
        <p:spPr>
          <a:xfrm>
            <a:off x="-3051" y="0"/>
            <a:ext cx="3657600" cy="5143500"/>
          </a:xfrm>
          <a:prstGeom prst="rect">
            <a:avLst/>
          </a:prstGeom>
          <a:solidFill>
            <a:srgbClr val="D0571A">
              <a:alpha val="41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21"/>
          <p:cNvSpPr/>
          <p:nvPr/>
        </p:nvSpPr>
        <p:spPr>
          <a:xfrm>
            <a:off x="-450" y="7750"/>
            <a:ext cx="3654900" cy="2070900"/>
          </a:xfrm>
          <a:prstGeom prst="rect">
            <a:avLst/>
          </a:prstGeom>
          <a:solidFill>
            <a:srgbClr val="D0571A">
              <a:alpha val="4157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0" name="Google Shape;240;p21"/>
          <p:cNvGrpSpPr/>
          <p:nvPr/>
        </p:nvGrpSpPr>
        <p:grpSpPr>
          <a:xfrm>
            <a:off x="4784250" y="194050"/>
            <a:ext cx="2899800" cy="891900"/>
            <a:chOff x="4784250" y="194050"/>
            <a:chExt cx="2899800" cy="891900"/>
          </a:xfrm>
        </p:grpSpPr>
        <p:sp>
          <p:nvSpPr>
            <p:cNvPr id="241" name="Google Shape;241;p21"/>
            <p:cNvSpPr/>
            <p:nvPr/>
          </p:nvSpPr>
          <p:spPr>
            <a:xfrm>
              <a:off x="4784250" y="194050"/>
              <a:ext cx="2899800" cy="891900"/>
            </a:xfrm>
            <a:prstGeom prst="rect">
              <a:avLst/>
            </a:prstGeom>
            <a:solidFill>
              <a:srgbClr val="D0571A">
                <a:alpha val="84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Understand mission and goals</a:t>
              </a:r>
              <a:endParaRPr>
                <a:latin typeface="Lato"/>
                <a:ea typeface="Lato"/>
                <a:cs typeface="Lato"/>
                <a:sym typeface="Lato"/>
              </a:endParaRPr>
            </a:p>
          </p:txBody>
        </p:sp>
        <p:sp>
          <p:nvSpPr>
            <p:cNvPr id="242" name="Google Shape;242;p21"/>
            <p:cNvSpPr/>
            <p:nvPr/>
          </p:nvSpPr>
          <p:spPr>
            <a:xfrm>
              <a:off x="4784250" y="194050"/>
              <a:ext cx="2899800" cy="459300"/>
            </a:xfrm>
            <a:prstGeom prst="rect">
              <a:avLst/>
            </a:prstGeom>
            <a:solidFill>
              <a:srgbClr val="D0571A">
                <a:alpha val="843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latin typeface="Lato"/>
                  <a:ea typeface="Lato"/>
                  <a:cs typeface="Lato"/>
                  <a:sym typeface="Lato"/>
                </a:rPr>
                <a:t>Know the Organization</a:t>
              </a:r>
              <a:endParaRPr b="1" sz="1700">
                <a:latin typeface="Lato"/>
                <a:ea typeface="Lato"/>
                <a:cs typeface="Lato"/>
                <a:sym typeface="Lato"/>
              </a:endParaRPr>
            </a:p>
          </p:txBody>
        </p:sp>
      </p:grpSp>
      <p:grpSp>
        <p:nvGrpSpPr>
          <p:cNvPr id="243" name="Google Shape;243;p21"/>
          <p:cNvGrpSpPr/>
          <p:nvPr/>
        </p:nvGrpSpPr>
        <p:grpSpPr>
          <a:xfrm>
            <a:off x="4784250" y="1085950"/>
            <a:ext cx="2899800" cy="1143000"/>
            <a:chOff x="4784250" y="1085950"/>
            <a:chExt cx="2899800" cy="1143000"/>
          </a:xfrm>
        </p:grpSpPr>
        <p:grpSp>
          <p:nvGrpSpPr>
            <p:cNvPr id="244" name="Google Shape;244;p21"/>
            <p:cNvGrpSpPr/>
            <p:nvPr/>
          </p:nvGrpSpPr>
          <p:grpSpPr>
            <a:xfrm>
              <a:off x="4784250" y="1337050"/>
              <a:ext cx="2899800" cy="891900"/>
              <a:chOff x="4784250" y="1337050"/>
              <a:chExt cx="2899800" cy="891900"/>
            </a:xfrm>
          </p:grpSpPr>
          <p:sp>
            <p:nvSpPr>
              <p:cNvPr id="245" name="Google Shape;245;p21"/>
              <p:cNvSpPr/>
              <p:nvPr/>
            </p:nvSpPr>
            <p:spPr>
              <a:xfrm>
                <a:off x="4784250" y="1337050"/>
                <a:ext cx="2899800" cy="891900"/>
              </a:xfrm>
              <a:prstGeom prst="rect">
                <a:avLst/>
              </a:prstGeom>
              <a:solidFill>
                <a:srgbClr val="D0571A">
                  <a:alpha val="1854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Understand the user’s background</a:t>
                </a:r>
                <a:endParaRPr>
                  <a:latin typeface="Lato"/>
                  <a:ea typeface="Lato"/>
                  <a:cs typeface="Lato"/>
                  <a:sym typeface="Lato"/>
                </a:endParaRPr>
              </a:p>
            </p:txBody>
          </p:sp>
          <p:sp>
            <p:nvSpPr>
              <p:cNvPr id="246" name="Google Shape;246;p21"/>
              <p:cNvSpPr/>
              <p:nvPr/>
            </p:nvSpPr>
            <p:spPr>
              <a:xfrm>
                <a:off x="4784250" y="1337050"/>
                <a:ext cx="2899800" cy="459300"/>
              </a:xfrm>
              <a:prstGeom prst="rect">
                <a:avLst/>
              </a:prstGeom>
              <a:solidFill>
                <a:srgbClr val="D0571A">
                  <a:alpha val="1854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latin typeface="Lato"/>
                    <a:ea typeface="Lato"/>
                    <a:cs typeface="Lato"/>
                    <a:sym typeface="Lato"/>
                  </a:rPr>
                  <a:t>Know the End User</a:t>
                </a:r>
                <a:endParaRPr b="1" sz="1700">
                  <a:latin typeface="Lato"/>
                  <a:ea typeface="Lato"/>
                  <a:cs typeface="Lato"/>
                  <a:sym typeface="Lato"/>
                </a:endParaRPr>
              </a:p>
            </p:txBody>
          </p:sp>
        </p:grpSp>
        <p:cxnSp>
          <p:nvCxnSpPr>
            <p:cNvPr id="247" name="Google Shape;247;p21"/>
            <p:cNvCxnSpPr>
              <a:stCxn id="241" idx="2"/>
              <a:endCxn id="246" idx="0"/>
            </p:cNvCxnSpPr>
            <p:nvPr/>
          </p:nvCxnSpPr>
          <p:spPr>
            <a:xfrm>
              <a:off x="6234150" y="1085950"/>
              <a:ext cx="0" cy="251100"/>
            </a:xfrm>
            <a:prstGeom prst="straightConnector1">
              <a:avLst/>
            </a:prstGeom>
            <a:noFill/>
            <a:ln cap="flat" cmpd="sng" w="19050">
              <a:solidFill>
                <a:schemeClr val="dk2"/>
              </a:solidFill>
              <a:prstDash val="solid"/>
              <a:round/>
              <a:headEnd len="med" w="med" type="none"/>
              <a:tailEnd len="med" w="med" type="triangle"/>
            </a:ln>
          </p:spPr>
        </p:cxnSp>
      </p:grpSp>
      <p:grpSp>
        <p:nvGrpSpPr>
          <p:cNvPr id="248" name="Google Shape;248;p21"/>
          <p:cNvGrpSpPr/>
          <p:nvPr/>
        </p:nvGrpSpPr>
        <p:grpSpPr>
          <a:xfrm>
            <a:off x="4784250" y="2228950"/>
            <a:ext cx="2899800" cy="1287000"/>
            <a:chOff x="4784250" y="2228950"/>
            <a:chExt cx="2899800" cy="1287000"/>
          </a:xfrm>
        </p:grpSpPr>
        <p:sp>
          <p:nvSpPr>
            <p:cNvPr id="249" name="Google Shape;249;p21"/>
            <p:cNvSpPr/>
            <p:nvPr/>
          </p:nvSpPr>
          <p:spPr>
            <a:xfrm>
              <a:off x="4784250" y="2480050"/>
              <a:ext cx="2899800" cy="1035900"/>
            </a:xfrm>
            <a:prstGeom prst="rect">
              <a:avLst/>
            </a:prstGeom>
            <a:solidFill>
              <a:srgbClr val="D0571A">
                <a:alpha val="263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Determine the organization and end users needs</a:t>
              </a:r>
              <a:endParaRPr>
                <a:latin typeface="Lato"/>
                <a:ea typeface="Lato"/>
                <a:cs typeface="Lato"/>
                <a:sym typeface="Lato"/>
              </a:endParaRPr>
            </a:p>
          </p:txBody>
        </p:sp>
        <p:sp>
          <p:nvSpPr>
            <p:cNvPr id="250" name="Google Shape;250;p21"/>
            <p:cNvSpPr/>
            <p:nvPr/>
          </p:nvSpPr>
          <p:spPr>
            <a:xfrm>
              <a:off x="4784250" y="2480050"/>
              <a:ext cx="2899800" cy="459300"/>
            </a:xfrm>
            <a:prstGeom prst="rect">
              <a:avLst/>
            </a:prstGeom>
            <a:solidFill>
              <a:srgbClr val="D0571A">
                <a:alpha val="263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latin typeface="Lato"/>
                  <a:ea typeface="Lato"/>
                  <a:cs typeface="Lato"/>
                  <a:sym typeface="Lato"/>
                </a:rPr>
                <a:t>Establish their Needs</a:t>
              </a:r>
              <a:endParaRPr b="1" sz="1700">
                <a:latin typeface="Lato"/>
                <a:ea typeface="Lato"/>
                <a:cs typeface="Lato"/>
                <a:sym typeface="Lato"/>
              </a:endParaRPr>
            </a:p>
          </p:txBody>
        </p:sp>
        <p:cxnSp>
          <p:nvCxnSpPr>
            <p:cNvPr id="251" name="Google Shape;251;p21"/>
            <p:cNvCxnSpPr>
              <a:stCxn id="245" idx="2"/>
              <a:endCxn id="250" idx="0"/>
            </p:cNvCxnSpPr>
            <p:nvPr/>
          </p:nvCxnSpPr>
          <p:spPr>
            <a:xfrm>
              <a:off x="6234150" y="2228950"/>
              <a:ext cx="0" cy="251100"/>
            </a:xfrm>
            <a:prstGeom prst="straightConnector1">
              <a:avLst/>
            </a:prstGeom>
            <a:noFill/>
            <a:ln cap="flat" cmpd="sng" w="19050">
              <a:solidFill>
                <a:schemeClr val="dk2"/>
              </a:solidFill>
              <a:prstDash val="solid"/>
              <a:round/>
              <a:headEnd len="med" w="med" type="none"/>
              <a:tailEnd len="med" w="med" type="triangle"/>
            </a:ln>
          </p:spPr>
        </p:cxnSp>
      </p:grpSp>
      <p:grpSp>
        <p:nvGrpSpPr>
          <p:cNvPr id="252" name="Google Shape;252;p21"/>
          <p:cNvGrpSpPr/>
          <p:nvPr/>
        </p:nvGrpSpPr>
        <p:grpSpPr>
          <a:xfrm>
            <a:off x="4784250" y="3524350"/>
            <a:ext cx="2899800" cy="1488900"/>
            <a:chOff x="4784250" y="3524350"/>
            <a:chExt cx="2899800" cy="1488900"/>
          </a:xfrm>
        </p:grpSpPr>
        <p:sp>
          <p:nvSpPr>
            <p:cNvPr id="253" name="Google Shape;253;p21"/>
            <p:cNvSpPr/>
            <p:nvPr/>
          </p:nvSpPr>
          <p:spPr>
            <a:xfrm>
              <a:off x="4784250" y="3767050"/>
              <a:ext cx="2899800" cy="1246200"/>
            </a:xfrm>
            <a:prstGeom prst="rect">
              <a:avLst/>
            </a:prstGeom>
            <a:solidFill>
              <a:srgbClr val="D0571A">
                <a:alpha val="3422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t/>
              </a:r>
              <a:endParaRPr>
                <a:latin typeface="Lato"/>
                <a:ea typeface="Lato"/>
                <a:cs typeface="Lato"/>
                <a:sym typeface="Lato"/>
              </a:endParaRPr>
            </a:p>
            <a:p>
              <a:pPr indent="0" lvl="0" marL="0" rtl="0" algn="ctr">
                <a:spcBef>
                  <a:spcPts val="0"/>
                </a:spcBef>
                <a:spcAft>
                  <a:spcPts val="0"/>
                </a:spcAft>
                <a:buNone/>
              </a:pPr>
              <a:r>
                <a:rPr lang="en">
                  <a:latin typeface="Lato"/>
                  <a:ea typeface="Lato"/>
                  <a:cs typeface="Lato"/>
                  <a:sym typeface="Lato"/>
                </a:rPr>
                <a:t>Recognize the limitations of the space and how elements of design can satisfy the user’s needs</a:t>
              </a:r>
              <a:endParaRPr>
                <a:latin typeface="Lato"/>
                <a:ea typeface="Lato"/>
                <a:cs typeface="Lato"/>
                <a:sym typeface="Lato"/>
              </a:endParaRPr>
            </a:p>
          </p:txBody>
        </p:sp>
        <p:sp>
          <p:nvSpPr>
            <p:cNvPr id="254" name="Google Shape;254;p21"/>
            <p:cNvSpPr/>
            <p:nvPr/>
          </p:nvSpPr>
          <p:spPr>
            <a:xfrm>
              <a:off x="4784250" y="3767050"/>
              <a:ext cx="2899800" cy="459300"/>
            </a:xfrm>
            <a:prstGeom prst="rect">
              <a:avLst/>
            </a:prstGeom>
            <a:solidFill>
              <a:srgbClr val="D0571A">
                <a:alpha val="3422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latin typeface="Lato"/>
                  <a:ea typeface="Lato"/>
                  <a:cs typeface="Lato"/>
                  <a:sym typeface="Lato"/>
                </a:rPr>
                <a:t>Be Mindful in Design</a:t>
              </a:r>
              <a:endParaRPr b="1" sz="1700">
                <a:latin typeface="Lato"/>
                <a:ea typeface="Lato"/>
                <a:cs typeface="Lato"/>
                <a:sym typeface="Lato"/>
              </a:endParaRPr>
            </a:p>
          </p:txBody>
        </p:sp>
        <p:cxnSp>
          <p:nvCxnSpPr>
            <p:cNvPr id="255" name="Google Shape;255;p21"/>
            <p:cNvCxnSpPr/>
            <p:nvPr/>
          </p:nvCxnSpPr>
          <p:spPr>
            <a:xfrm>
              <a:off x="6234150" y="3524350"/>
              <a:ext cx="0" cy="251100"/>
            </a:xfrm>
            <a:prstGeom prst="straightConnector1">
              <a:avLst/>
            </a:prstGeom>
            <a:noFill/>
            <a:ln cap="flat" cmpd="sng" w="19050">
              <a:solidFill>
                <a:schemeClr val="dk2"/>
              </a:solidFill>
              <a:prstDash val="solid"/>
              <a:round/>
              <a:headEnd len="med" w="med" type="none"/>
              <a:tailEnd len="med" w="med" type="triangle"/>
            </a:ln>
          </p:spPr>
        </p:cxnSp>
      </p:grpSp>
      <p:grpSp>
        <p:nvGrpSpPr>
          <p:cNvPr id="256" name="Google Shape;256;p21"/>
          <p:cNvGrpSpPr/>
          <p:nvPr/>
        </p:nvGrpSpPr>
        <p:grpSpPr>
          <a:xfrm>
            <a:off x="7684050" y="768725"/>
            <a:ext cx="648600" cy="3632825"/>
            <a:chOff x="7684050" y="768725"/>
            <a:chExt cx="648600" cy="3632825"/>
          </a:xfrm>
        </p:grpSpPr>
        <p:cxnSp>
          <p:nvCxnSpPr>
            <p:cNvPr id="257" name="Google Shape;257;p21"/>
            <p:cNvCxnSpPr/>
            <p:nvPr/>
          </p:nvCxnSpPr>
          <p:spPr>
            <a:xfrm>
              <a:off x="7684050" y="4390150"/>
              <a:ext cx="648600" cy="11400"/>
            </a:xfrm>
            <a:prstGeom prst="straightConnector1">
              <a:avLst/>
            </a:prstGeom>
            <a:noFill/>
            <a:ln cap="flat" cmpd="sng" w="19050">
              <a:solidFill>
                <a:schemeClr val="dk2"/>
              </a:solidFill>
              <a:prstDash val="dot"/>
              <a:round/>
              <a:headEnd len="med" w="med" type="none"/>
              <a:tailEnd len="med" w="med" type="none"/>
            </a:ln>
          </p:spPr>
        </p:cxnSp>
        <p:cxnSp>
          <p:nvCxnSpPr>
            <p:cNvPr id="258" name="Google Shape;258;p21"/>
            <p:cNvCxnSpPr/>
            <p:nvPr/>
          </p:nvCxnSpPr>
          <p:spPr>
            <a:xfrm rot="10800000">
              <a:off x="8299650" y="768850"/>
              <a:ext cx="18600" cy="3621300"/>
            </a:xfrm>
            <a:prstGeom prst="straightConnector1">
              <a:avLst/>
            </a:prstGeom>
            <a:noFill/>
            <a:ln cap="flat" cmpd="sng" w="19050">
              <a:solidFill>
                <a:schemeClr val="dk2"/>
              </a:solidFill>
              <a:prstDash val="dot"/>
              <a:round/>
              <a:headEnd len="med" w="med" type="none"/>
              <a:tailEnd len="med" w="med" type="none"/>
            </a:ln>
          </p:spPr>
        </p:cxnSp>
        <p:cxnSp>
          <p:nvCxnSpPr>
            <p:cNvPr id="259" name="Google Shape;259;p21"/>
            <p:cNvCxnSpPr/>
            <p:nvPr/>
          </p:nvCxnSpPr>
          <p:spPr>
            <a:xfrm rot="10800000">
              <a:off x="7708600" y="768725"/>
              <a:ext cx="599400" cy="0"/>
            </a:xfrm>
            <a:prstGeom prst="straightConnector1">
              <a:avLst/>
            </a:prstGeom>
            <a:noFill/>
            <a:ln cap="flat" cmpd="sng" w="19050">
              <a:solidFill>
                <a:schemeClr val="dk2"/>
              </a:solidFill>
              <a:prstDash val="dot"/>
              <a:round/>
              <a:headEnd len="med" w="med" type="none"/>
              <a:tailEnd len="med" w="med" type="triangle"/>
            </a:ln>
          </p:spPr>
        </p:cxnSp>
      </p:grpSp>
      <p:sp>
        <p:nvSpPr>
          <p:cNvPr id="260" name="Google Shape;260;p21"/>
          <p:cNvSpPr txBox="1"/>
          <p:nvPr/>
        </p:nvSpPr>
        <p:spPr>
          <a:xfrm>
            <a:off x="173200" y="543850"/>
            <a:ext cx="3305100" cy="385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800">
                <a:latin typeface="Lato"/>
                <a:ea typeface="Lato"/>
                <a:cs typeface="Lato"/>
                <a:sym typeface="Lato"/>
              </a:rPr>
              <a:t>Processus Général:</a:t>
            </a:r>
            <a:endParaRPr b="1" sz="2800">
              <a:latin typeface="Lato"/>
              <a:ea typeface="Lato"/>
              <a:cs typeface="Lato"/>
              <a:sym typeface="Lato"/>
            </a:endParaRPr>
          </a:p>
          <a:p>
            <a:pPr indent="0" lvl="0" marL="0" rtl="0" algn="ctr">
              <a:spcBef>
                <a:spcPts val="0"/>
              </a:spcBef>
              <a:spcAft>
                <a:spcPts val="0"/>
              </a:spcAft>
              <a:buNone/>
            </a:pPr>
            <a:r>
              <a:rPr b="1" lang="en" sz="2400">
                <a:latin typeface="Lato"/>
                <a:ea typeface="Lato"/>
                <a:cs typeface="Lato"/>
                <a:sym typeface="Lato"/>
              </a:rPr>
              <a:t>General Process:</a:t>
            </a:r>
            <a:endParaRPr b="1" sz="2400">
              <a:latin typeface="Lato"/>
              <a:ea typeface="Lato"/>
              <a:cs typeface="Lato"/>
              <a:sym typeface="Lato"/>
            </a:endParaRPr>
          </a:p>
          <a:p>
            <a:pPr indent="0" lvl="0" marL="0" rtl="0" algn="ctr">
              <a:spcBef>
                <a:spcPts val="0"/>
              </a:spcBef>
              <a:spcAft>
                <a:spcPts val="0"/>
              </a:spcAft>
              <a:buNone/>
            </a:pPr>
            <a:r>
              <a:t/>
            </a:r>
            <a:endParaRPr b="1" sz="2800">
              <a:latin typeface="Lato"/>
              <a:ea typeface="Lato"/>
              <a:cs typeface="Lato"/>
              <a:sym typeface="Lato"/>
            </a:endParaRPr>
          </a:p>
          <a:p>
            <a:pPr indent="0" lvl="0" marL="0" rtl="0" algn="ctr">
              <a:spcBef>
                <a:spcPts val="0"/>
              </a:spcBef>
              <a:spcAft>
                <a:spcPts val="0"/>
              </a:spcAft>
              <a:buNone/>
            </a:pPr>
            <a:r>
              <a:t/>
            </a:r>
            <a:endParaRPr b="1" sz="2800">
              <a:latin typeface="Lato"/>
              <a:ea typeface="Lato"/>
              <a:cs typeface="Lato"/>
              <a:sym typeface="Lato"/>
            </a:endParaRPr>
          </a:p>
          <a:p>
            <a:pPr indent="0" lvl="0" marL="0" rtl="0" algn="l">
              <a:spcBef>
                <a:spcPts val="0"/>
              </a:spcBef>
              <a:spcAft>
                <a:spcPts val="0"/>
              </a:spcAft>
              <a:buNone/>
            </a:pPr>
            <a:r>
              <a:t/>
            </a:r>
            <a:endParaRPr b="1" sz="2400">
              <a:latin typeface="Lato"/>
              <a:ea typeface="Lato"/>
              <a:cs typeface="Lato"/>
              <a:sym typeface="Lato"/>
            </a:endParaRPr>
          </a:p>
          <a:p>
            <a:pPr indent="0" lvl="0" marL="0" rtl="0" algn="ctr">
              <a:lnSpc>
                <a:spcPct val="115000"/>
              </a:lnSpc>
              <a:spcBef>
                <a:spcPts val="0"/>
              </a:spcBef>
              <a:spcAft>
                <a:spcPts val="0"/>
              </a:spcAft>
              <a:buNone/>
            </a:pPr>
            <a:r>
              <a:rPr b="1" lang="en" sz="2800">
                <a:latin typeface="Lato"/>
                <a:ea typeface="Lato"/>
                <a:cs typeface="Lato"/>
                <a:sym typeface="Lato"/>
              </a:rPr>
              <a:t>Conception d'un Espace Inclusif</a:t>
            </a:r>
            <a:endParaRPr b="1" sz="2800">
              <a:latin typeface="Lato"/>
              <a:ea typeface="Lato"/>
              <a:cs typeface="Lato"/>
              <a:sym typeface="Lato"/>
            </a:endParaRPr>
          </a:p>
          <a:p>
            <a:pPr indent="0" lvl="0" marL="0" rtl="0" algn="ctr">
              <a:spcBef>
                <a:spcPts val="0"/>
              </a:spcBef>
              <a:spcAft>
                <a:spcPts val="0"/>
              </a:spcAft>
              <a:buNone/>
            </a:pPr>
            <a:r>
              <a:rPr b="1" lang="en" sz="2400">
                <a:latin typeface="Lato"/>
                <a:ea typeface="Lato"/>
                <a:cs typeface="Lato"/>
                <a:sym typeface="Lato"/>
              </a:rPr>
              <a:t>Design of an </a:t>
            </a:r>
            <a:endParaRPr b="1" sz="2400">
              <a:latin typeface="Lato"/>
              <a:ea typeface="Lato"/>
              <a:cs typeface="Lato"/>
              <a:sym typeface="Lato"/>
            </a:endParaRPr>
          </a:p>
          <a:p>
            <a:pPr indent="0" lvl="0" marL="0" rtl="0" algn="ctr">
              <a:spcBef>
                <a:spcPts val="0"/>
              </a:spcBef>
              <a:spcAft>
                <a:spcPts val="0"/>
              </a:spcAft>
              <a:buNone/>
            </a:pPr>
            <a:r>
              <a:rPr b="1" lang="en" sz="2400">
                <a:latin typeface="Lato"/>
                <a:ea typeface="Lato"/>
                <a:cs typeface="Lato"/>
                <a:sym typeface="Lato"/>
              </a:rPr>
              <a:t>Inclusive Space</a:t>
            </a:r>
            <a:endParaRPr b="1" sz="2400">
              <a:latin typeface="Lato"/>
              <a:ea typeface="Lato"/>
              <a:cs typeface="Lato"/>
              <a:sym typeface="Lato"/>
            </a:endParaRPr>
          </a:p>
        </p:txBody>
      </p:sp>
      <p:sp>
        <p:nvSpPr>
          <p:cNvPr id="261" name="Google Shape;261;p2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1000"/>
                                        <p:tgtEl>
                                          <p:spTgt spid="2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1000"/>
                                        <p:tgtEl>
                                          <p:spTgt spid="2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1000"/>
                                        <p:tgtEl>
                                          <p:spTgt spid="2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1000"/>
                                        <p:tgtEl>
                                          <p:spTgt spid="2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
                                        </p:tgtEl>
                                        <p:attrNameLst>
                                          <p:attrName>style.visibility</p:attrName>
                                        </p:attrNameLst>
                                      </p:cBhvr>
                                      <p:to>
                                        <p:strVal val="visible"/>
                                      </p:to>
                                    </p:set>
                                    <p:animEffect filter="fade" transition="in">
                                      <p:cBhvr>
                                        <p:cTn dur="1000"/>
                                        <p:tgtEl>
                                          <p:spTgt spid="2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