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2" r:id="rId3"/>
    <p:sldId id="292" r:id="rId4"/>
    <p:sldId id="274" r:id="rId5"/>
    <p:sldId id="275" r:id="rId6"/>
    <p:sldId id="276" r:id="rId7"/>
    <p:sldId id="280" r:id="rId8"/>
    <p:sldId id="288" r:id="rId9"/>
    <p:sldId id="293" r:id="rId10"/>
    <p:sldId id="286" r:id="rId11"/>
    <p:sldId id="296" r:id="rId12"/>
    <p:sldId id="282" r:id="rId13"/>
    <p:sldId id="295" r:id="rId14"/>
    <p:sldId id="285" r:id="rId15"/>
    <p:sldId id="283" r:id="rId16"/>
    <p:sldId id="291" r:id="rId17"/>
    <p:sldId id="271" r:id="rId18"/>
  </p:sldIdLst>
  <p:sldSz cx="12188825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FA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/>
  </p:normalViewPr>
  <p:slideViewPr>
    <p:cSldViewPr>
      <p:cViewPr varScale="1">
        <p:scale>
          <a:sx n="68" d="100"/>
          <a:sy n="68" d="100"/>
        </p:scale>
        <p:origin x="592" y="48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latin typeface="Times New Roman" pitchFamily="-110" charset="0"/>
              </a:defRPr>
            </a:lvl1pPr>
          </a:lstStyle>
          <a:p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Times New Roman" pitchFamily="-110" charset="0"/>
              </a:defRPr>
            </a:lvl1pPr>
          </a:lstStyle>
          <a:p>
            <a:endParaRPr lang="en-US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>
                <a:latin typeface="Times New Roman" pitchFamily="-110" charset="0"/>
              </a:defRPr>
            </a:lvl1pPr>
          </a:lstStyle>
          <a:p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Times New Roman" pitchFamily="-110" charset="0"/>
              </a:defRPr>
            </a:lvl1pPr>
          </a:lstStyle>
          <a:p>
            <a:fld id="{F294CCFB-749A-2F47-8EBA-00DE4241A4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4323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latin typeface="Times New Roman" pitchFamily="-110" charset="0"/>
              </a:defRPr>
            </a:lvl1pPr>
          </a:lstStyle>
          <a:p>
            <a:endParaRPr lang="en-US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Times New Roman" pitchFamily="-110" charset="0"/>
              </a:defRPr>
            </a:lvl1pPr>
          </a:lstStyle>
          <a:p>
            <a:endParaRPr lang="en-US" alt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>
                <a:latin typeface="Times New Roman" pitchFamily="-110" charset="0"/>
              </a:defRPr>
            </a:lvl1pPr>
          </a:lstStyle>
          <a:p>
            <a:endParaRPr lang="en-US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Times New Roman" pitchFamily="-110" charset="0"/>
              </a:defRPr>
            </a:lvl1pPr>
          </a:lstStyle>
          <a:p>
            <a:fld id="{1783C958-1F1B-2347-8B37-D6BC4B56CB4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1225" y="4343400"/>
            <a:ext cx="50323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93700" y="692150"/>
            <a:ext cx="60706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val="36048723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8FCF78-6F42-DD47-BFB7-03FB0C2A10DA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>
            <a:prstTxWarp prst="textNoShape">
              <a:avLst/>
            </a:prstTxWarp>
          </a:bodyPr>
          <a:lstStyle/>
          <a:p>
            <a:pPr algn="r"/>
            <a:r>
              <a:rPr lang="en-US" altLang="en-US" sz="1000" i="1">
                <a:latin typeface="Times New Roman" pitchFamily="-110" charset="0"/>
              </a:rPr>
              <a:t>1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883025" y="0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>
            <a:prstTxWarp prst="textNoShape">
              <a:avLst/>
            </a:prstTxWarp>
          </a:bodyPr>
          <a:lstStyle/>
          <a:p>
            <a:pPr algn="r"/>
            <a:r>
              <a:rPr lang="en-US" altLang="en-US" sz="1000" i="1">
                <a:latin typeface="Times New Roman" pitchFamily="-110" charset="0"/>
              </a:rPr>
              <a:t>1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0" name="Rectangle 1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109183" y="1389888"/>
            <a:ext cx="9970459" cy="1298448"/>
          </a:xfrm>
        </p:spPr>
        <p:txBody>
          <a:bodyPr anchor="b" anchorCtr="0"/>
          <a:lstStyle>
            <a:lvl1pPr>
              <a:lnSpc>
                <a:spcPct val="100000"/>
              </a:lnSpc>
              <a:spcAft>
                <a:spcPts val="600"/>
              </a:spcAft>
              <a:defRPr sz="3600"/>
            </a:lvl1pPr>
          </a:lstStyle>
          <a:p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6202" name="Rectangle 108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09183" y="3008376"/>
            <a:ext cx="9970459" cy="1792224"/>
          </a:xfrm>
          <a:prstGeom prst="rect">
            <a:avLst/>
          </a:prstGeom>
          <a:ln w="12700">
            <a:headEnd type="none" w="sm" len="sm"/>
            <a:tailEnd type="none" w="sm" len="sm"/>
          </a:ln>
        </p:spPr>
        <p:txBody>
          <a:bodyPr lIns="91440" tIns="45720" rIns="91440" bIns="4572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Tx/>
              <a:buNone/>
              <a:defRPr sz="2200"/>
            </a:lvl1pPr>
          </a:lstStyle>
          <a:p>
            <a:r>
              <a:rPr lang="en-US" altLang="en-US"/>
              <a:t>Click to edit Master subtitle style</a:t>
            </a:r>
            <a:endParaRPr lang="en-US" altLang="en-US" dirty="0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0" y="950976"/>
            <a:ext cx="121888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144" y="0"/>
              </a:cxn>
              <a:cxn ang="0">
                <a:pos x="0" y="0"/>
              </a:cxn>
            </a:cxnLst>
            <a:rect l="0" t="0" r="r" b="b"/>
            <a:pathLst>
              <a:path w="6145" h="1">
                <a:moveTo>
                  <a:pt x="0" y="0"/>
                </a:moveTo>
                <a:lnTo>
                  <a:pt x="6144" y="0"/>
                </a:lnTo>
                <a:lnTo>
                  <a:pt x="0" y="0"/>
                </a:lnTo>
              </a:path>
            </a:pathLst>
          </a:custGeom>
          <a:noFill/>
          <a:ln w="22225" cap="flat" cmpd="sng">
            <a:solidFill>
              <a:schemeClr val="accent4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0" y="6355080"/>
            <a:ext cx="121888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144" y="0"/>
              </a:cxn>
              <a:cxn ang="0">
                <a:pos x="0" y="0"/>
              </a:cxn>
            </a:cxnLst>
            <a:rect l="0" t="0" r="r" b="b"/>
            <a:pathLst>
              <a:path w="6145" h="1">
                <a:moveTo>
                  <a:pt x="0" y="0"/>
                </a:moveTo>
                <a:lnTo>
                  <a:pt x="6144" y="0"/>
                </a:lnTo>
                <a:lnTo>
                  <a:pt x="0" y="0"/>
                </a:lnTo>
              </a:path>
            </a:pathLst>
          </a:custGeom>
          <a:noFill/>
          <a:ln w="22225" cap="flat" cmpd="sng">
            <a:solidFill>
              <a:schemeClr val="accent4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LL_Logo_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976" y="5111496"/>
            <a:ext cx="3429000" cy="3454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1791758" y="1700784"/>
            <a:ext cx="8605310" cy="394106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/>
          <a:lstStyle>
            <a:lvl1pPr marL="0" indent="0">
              <a:lnSpc>
                <a:spcPts val="2000"/>
              </a:lnSpc>
              <a:spcBef>
                <a:spcPts val="300"/>
              </a:spcBef>
              <a:spcAft>
                <a:spcPts val="600"/>
              </a:spcAft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791758" y="1252728"/>
            <a:ext cx="8605310" cy="374904"/>
          </a:xfrm>
          <a:prstGeom prst="rect">
            <a:avLst/>
          </a:prstGeom>
        </p:spPr>
        <p:txBody>
          <a:bodyPr vert="horz" anchor="b" anchorCtr="0"/>
          <a:lstStyle>
            <a:lvl1pPr marL="0" indent="0" algn="ctr">
              <a:lnSpc>
                <a:spcPts val="2000"/>
              </a:lnSpc>
              <a:spcBef>
                <a:spcPts val="300"/>
              </a:spcBef>
              <a:spcAft>
                <a:spcPts val="600"/>
              </a:spcAft>
              <a:buFontTx/>
              <a:buNone/>
              <a:defRPr sz="1800" baseline="0"/>
            </a:lvl1pPr>
            <a:lvl2pPr marL="520700" indent="0">
              <a:buNone/>
              <a:defRPr/>
            </a:lvl2pPr>
            <a:lvl3pPr marL="976313" indent="0">
              <a:buNone/>
              <a:defRPr/>
            </a:lvl3pPr>
            <a:lvl4pPr marL="1427162" indent="0"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791758" y="5705856"/>
            <a:ext cx="8605310" cy="274320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lnSpc>
                <a:spcPts val="1400"/>
              </a:lnSpc>
              <a:spcBef>
                <a:spcPts val="300"/>
              </a:spcBef>
              <a:spcAft>
                <a:spcPts val="600"/>
              </a:spcAft>
              <a:buFontTx/>
              <a:buNone/>
              <a:defRPr sz="1200" b="1" i="0" baseline="0"/>
            </a:lvl1pPr>
            <a:lvl2pPr marL="520700" indent="0">
              <a:buNone/>
              <a:defRPr/>
            </a:lvl2pPr>
            <a:lvl3pPr marL="976313" indent="0">
              <a:buNone/>
              <a:defRPr/>
            </a:lvl3pPr>
            <a:lvl4pPr marL="1427162" indent="0"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7096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819" y="1289304"/>
            <a:ext cx="10921187" cy="4828032"/>
          </a:xfrm>
          <a:prstGeom prst="rect">
            <a:avLst/>
          </a:prstGeom>
        </p:spPr>
        <p:txBody>
          <a:bodyPr/>
          <a:lstStyle>
            <a:lvl1pPr marL="237744" indent="-237744">
              <a:lnSpc>
                <a:spcPct val="90000"/>
              </a:lnSpc>
              <a:spcBef>
                <a:spcPts val="1200"/>
              </a:spcBef>
              <a:buSzPct val="100000"/>
              <a:buFont typeface="Arial"/>
              <a:buChar char="•"/>
              <a:defRPr/>
            </a:lvl1pPr>
            <a:lvl2pPr marL="539496" indent="-256032">
              <a:lnSpc>
                <a:spcPct val="90000"/>
              </a:lnSpc>
              <a:spcBef>
                <a:spcPts val="600"/>
              </a:spcBef>
              <a:defRPr/>
            </a:lvl2pPr>
            <a:lvl3pPr marL="758952" indent="-182880">
              <a:lnSpc>
                <a:spcPct val="90000"/>
              </a:lnSpc>
              <a:spcBef>
                <a:spcPts val="600"/>
              </a:spcBef>
              <a:buSzPct val="90000"/>
              <a:buFont typeface="Arial"/>
              <a:buChar char="•"/>
              <a:defRPr/>
            </a:lvl3pPr>
            <a:lvl4pPr marL="1033272" indent="0">
              <a:lnSpc>
                <a:spcPct val="90000"/>
              </a:lnSpc>
              <a:spcBef>
                <a:spcPts val="600"/>
              </a:spcBef>
              <a:buFontTx/>
              <a:buNone/>
              <a:defRPr/>
            </a:lvl4pPr>
            <a:lvl5pPr marL="1261872" indent="0">
              <a:lnSpc>
                <a:spcPct val="90000"/>
              </a:lnSpc>
              <a:spcBef>
                <a:spcPts val="600"/>
              </a:spcBef>
              <a:buSzPct val="85000"/>
              <a:buFontTx/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33819" y="1289304"/>
            <a:ext cx="5314328" cy="4828032"/>
          </a:xfrm>
          <a:prstGeom prst="rect">
            <a:avLst/>
          </a:prstGeom>
        </p:spPr>
        <p:txBody>
          <a:bodyPr/>
          <a:lstStyle>
            <a:lvl1pPr marL="237744" indent="-237744">
              <a:lnSpc>
                <a:spcPct val="90000"/>
              </a:lnSpc>
              <a:spcBef>
                <a:spcPts val="1200"/>
              </a:spcBef>
              <a:buSzPct val="100000"/>
              <a:buFont typeface="Arial"/>
              <a:buChar char="•"/>
              <a:defRPr/>
            </a:lvl1pPr>
            <a:lvl2pPr marL="539496" indent="-256032">
              <a:lnSpc>
                <a:spcPct val="90000"/>
              </a:lnSpc>
              <a:spcBef>
                <a:spcPts val="600"/>
              </a:spcBef>
              <a:defRPr/>
            </a:lvl2pPr>
            <a:lvl3pPr marL="758952" indent="-182880">
              <a:lnSpc>
                <a:spcPct val="90000"/>
              </a:lnSpc>
              <a:spcBef>
                <a:spcPts val="600"/>
              </a:spcBef>
              <a:buSzPct val="90000"/>
              <a:buFont typeface="Wingdings" charset="2"/>
              <a:buChar char="§"/>
              <a:defRPr/>
            </a:lvl3pPr>
            <a:lvl4pPr marL="1033272" indent="0">
              <a:lnSpc>
                <a:spcPct val="90000"/>
              </a:lnSpc>
              <a:spcBef>
                <a:spcPts val="600"/>
              </a:spcBef>
              <a:buFontTx/>
              <a:buNone/>
              <a:defRPr/>
            </a:lvl4pPr>
            <a:lvl5pPr marL="1261872" indent="0">
              <a:lnSpc>
                <a:spcPct val="90000"/>
              </a:lnSpc>
              <a:spcBef>
                <a:spcPts val="600"/>
              </a:spcBef>
              <a:buSzPct val="85000"/>
              <a:buFontTx/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6216301" y="1289304"/>
            <a:ext cx="5314328" cy="4828032"/>
          </a:xfrm>
          <a:prstGeom prst="rect">
            <a:avLst/>
          </a:prstGeom>
        </p:spPr>
        <p:txBody>
          <a:bodyPr/>
          <a:lstStyle>
            <a:lvl1pPr marL="237744" indent="-237744">
              <a:lnSpc>
                <a:spcPct val="90000"/>
              </a:lnSpc>
              <a:spcBef>
                <a:spcPts val="1200"/>
              </a:spcBef>
              <a:buSzPct val="100000"/>
              <a:buFont typeface="Arial"/>
              <a:buChar char="•"/>
              <a:defRPr/>
            </a:lvl1pPr>
            <a:lvl2pPr marL="539496" indent="-256032">
              <a:lnSpc>
                <a:spcPct val="90000"/>
              </a:lnSpc>
              <a:spcBef>
                <a:spcPts val="600"/>
              </a:spcBef>
              <a:defRPr/>
            </a:lvl2pPr>
            <a:lvl3pPr marL="758952" indent="-182880">
              <a:lnSpc>
                <a:spcPct val="90000"/>
              </a:lnSpc>
              <a:spcBef>
                <a:spcPts val="600"/>
              </a:spcBef>
              <a:buSzPct val="90000"/>
              <a:buFont typeface="Wingdings" charset="2"/>
              <a:buChar char="§"/>
              <a:defRPr/>
            </a:lvl3pPr>
            <a:lvl4pPr marL="1033272" indent="0">
              <a:lnSpc>
                <a:spcPct val="90000"/>
              </a:lnSpc>
              <a:spcBef>
                <a:spcPts val="600"/>
              </a:spcBef>
              <a:buFontTx/>
              <a:buNone/>
              <a:defRPr/>
            </a:lvl4pPr>
            <a:lvl5pPr marL="1261872" indent="0">
              <a:lnSpc>
                <a:spcPct val="90000"/>
              </a:lnSpc>
              <a:spcBef>
                <a:spcPts val="600"/>
              </a:spcBef>
              <a:buSzPct val="85000"/>
              <a:buFontTx/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805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7146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5449" y="146304"/>
            <a:ext cx="9677927" cy="4663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819" y="1289304"/>
            <a:ext cx="10921187" cy="4828032"/>
          </a:xfrm>
          <a:prstGeom prst="rect">
            <a:avLst/>
          </a:prstGeom>
        </p:spPr>
        <p:txBody>
          <a:bodyPr/>
          <a:lstStyle>
            <a:lvl1pPr marL="237744" indent="-237744">
              <a:lnSpc>
                <a:spcPct val="90000"/>
              </a:lnSpc>
              <a:spcBef>
                <a:spcPts val="1200"/>
              </a:spcBef>
              <a:buSzPct val="100000"/>
              <a:buFont typeface="Arial"/>
              <a:buChar char="•"/>
              <a:defRPr/>
            </a:lvl1pPr>
            <a:lvl2pPr marL="539496" indent="-256032">
              <a:lnSpc>
                <a:spcPct val="90000"/>
              </a:lnSpc>
              <a:spcBef>
                <a:spcPts val="600"/>
              </a:spcBef>
              <a:defRPr/>
            </a:lvl2pPr>
            <a:lvl3pPr marL="758952" indent="-182880">
              <a:lnSpc>
                <a:spcPct val="90000"/>
              </a:lnSpc>
              <a:spcBef>
                <a:spcPts val="600"/>
              </a:spcBef>
              <a:buSzPct val="90000"/>
              <a:buFont typeface="Wingdings" charset="2"/>
              <a:buChar char="§"/>
              <a:defRPr/>
            </a:lvl3pPr>
            <a:lvl4pPr marL="1033272" indent="0">
              <a:lnSpc>
                <a:spcPct val="90000"/>
              </a:lnSpc>
              <a:spcBef>
                <a:spcPts val="600"/>
              </a:spcBef>
              <a:buFontTx/>
              <a:buNone/>
              <a:defRPr/>
            </a:lvl4pPr>
            <a:lvl5pPr marL="1261872" indent="0">
              <a:lnSpc>
                <a:spcPct val="90000"/>
              </a:lnSpc>
              <a:spcBef>
                <a:spcPts val="600"/>
              </a:spcBef>
              <a:buSzPct val="85000"/>
              <a:buFontTx/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255449" y="594360"/>
            <a:ext cx="9677927" cy="304800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ts val="2400"/>
              </a:lnSpc>
              <a:spcBef>
                <a:spcPts val="300"/>
              </a:spcBef>
              <a:spcAft>
                <a:spcPts val="600"/>
              </a:spcAft>
              <a:buFontTx/>
              <a:buNone/>
              <a:defRPr sz="2400" baseline="0"/>
            </a:lvl1pPr>
            <a:lvl2pPr marL="520700" indent="0">
              <a:buNone/>
              <a:defRPr/>
            </a:lvl2pPr>
            <a:lvl3pPr marL="976313" indent="0">
              <a:buNone/>
              <a:defRPr/>
            </a:lvl3pPr>
            <a:lvl4pPr marL="1427162" indent="0"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411346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819" y="1682496"/>
            <a:ext cx="10921187" cy="4443984"/>
          </a:xfrm>
          <a:prstGeom prst="rect">
            <a:avLst/>
          </a:prstGeom>
        </p:spPr>
        <p:txBody>
          <a:bodyPr anchor="t" anchorCtr="1"/>
          <a:lstStyle>
            <a:lvl1pPr marL="237744" indent="-237744">
              <a:lnSpc>
                <a:spcPct val="90000"/>
              </a:lnSpc>
              <a:spcBef>
                <a:spcPts val="1500"/>
              </a:spcBef>
              <a:buSzPct val="100000"/>
              <a:buFont typeface="Arial"/>
              <a:buChar char="•"/>
              <a:defRPr/>
            </a:lvl1pPr>
            <a:lvl2pPr marL="539496" indent="-256032">
              <a:lnSpc>
                <a:spcPct val="90000"/>
              </a:lnSpc>
              <a:spcBef>
                <a:spcPts val="1500"/>
              </a:spcBef>
              <a:defRPr/>
            </a:lvl2pPr>
            <a:lvl3pPr marL="758952" indent="-182880">
              <a:lnSpc>
                <a:spcPct val="90000"/>
              </a:lnSpc>
              <a:spcBef>
                <a:spcPts val="1500"/>
              </a:spcBef>
              <a:buSzPct val="90000"/>
              <a:buFont typeface="Wingdings" charset="2"/>
              <a:buChar char="§"/>
              <a:defRPr/>
            </a:lvl3pPr>
            <a:lvl4pPr marL="1033272" indent="0">
              <a:lnSpc>
                <a:spcPct val="90000"/>
              </a:lnSpc>
              <a:spcBef>
                <a:spcPts val="1500"/>
              </a:spcBef>
              <a:buFontTx/>
              <a:buNone/>
              <a:defRPr/>
            </a:lvl4pPr>
            <a:lvl5pPr marL="1261872" indent="0">
              <a:lnSpc>
                <a:spcPct val="90000"/>
              </a:lnSpc>
              <a:spcBef>
                <a:spcPts val="1500"/>
              </a:spcBef>
              <a:buSzPct val="85000"/>
              <a:buFontTx/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346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108667" y="1764792"/>
            <a:ext cx="7959303" cy="3776472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/>
          <a:lstStyle>
            <a:lvl1pPr marL="0" indent="0" algn="ctr">
              <a:lnSpc>
                <a:spcPts val="2000"/>
              </a:lnSpc>
              <a:spcBef>
                <a:spcPts val="300"/>
              </a:spcBef>
              <a:spcAft>
                <a:spcPts val="600"/>
              </a:spcAft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108667" y="1316736"/>
            <a:ext cx="7959303" cy="374904"/>
          </a:xfrm>
          <a:prstGeom prst="rect">
            <a:avLst/>
          </a:prstGeom>
        </p:spPr>
        <p:txBody>
          <a:bodyPr vert="horz" anchor="b" anchorCtr="0"/>
          <a:lstStyle>
            <a:lvl1pPr marL="0" indent="0" algn="ctr">
              <a:lnSpc>
                <a:spcPts val="2000"/>
              </a:lnSpc>
              <a:spcBef>
                <a:spcPts val="300"/>
              </a:spcBef>
              <a:spcAft>
                <a:spcPts val="600"/>
              </a:spcAft>
              <a:buFontTx/>
              <a:buNone/>
              <a:defRPr sz="1800" baseline="0"/>
            </a:lvl1pPr>
            <a:lvl2pPr marL="520700" indent="0">
              <a:buNone/>
              <a:defRPr/>
            </a:lvl2pPr>
            <a:lvl3pPr marL="976313" indent="0">
              <a:buNone/>
              <a:defRPr/>
            </a:lvl3pPr>
            <a:lvl4pPr marL="1427162" indent="0"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108667" y="5605272"/>
            <a:ext cx="7959303" cy="274320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lnSpc>
                <a:spcPts val="1400"/>
              </a:lnSpc>
              <a:spcBef>
                <a:spcPts val="300"/>
              </a:spcBef>
              <a:spcAft>
                <a:spcPts val="600"/>
              </a:spcAft>
              <a:buFontTx/>
              <a:buNone/>
              <a:defRPr sz="1200" b="1" i="0" baseline="0"/>
            </a:lvl1pPr>
            <a:lvl2pPr marL="520700" indent="0">
              <a:buNone/>
              <a:defRPr/>
            </a:lvl2pPr>
            <a:lvl3pPr marL="976313" indent="0">
              <a:buNone/>
              <a:defRPr/>
            </a:lvl3pPr>
            <a:lvl4pPr marL="1427162" indent="0"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7905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quarter" idx="10"/>
          </p:nvPr>
        </p:nvSpPr>
        <p:spPr>
          <a:xfrm>
            <a:off x="2315877" y="1828800"/>
            <a:ext cx="7581449" cy="334670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/>
          <a:lstStyle>
            <a:lvl1pPr marL="0" indent="0">
              <a:lnSpc>
                <a:spcPts val="2000"/>
              </a:lnSpc>
              <a:spcBef>
                <a:spcPts val="300"/>
              </a:spcBef>
              <a:spcAft>
                <a:spcPts val="600"/>
              </a:spcAft>
              <a:buFontTx/>
              <a:buNone/>
              <a:defRPr/>
            </a:lvl1pPr>
          </a:lstStyle>
          <a:p>
            <a:r>
              <a:rPr lang="en-US"/>
              <a:t>Click icon to add media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315877" y="1371600"/>
            <a:ext cx="7581449" cy="374904"/>
          </a:xfrm>
          <a:prstGeom prst="rect">
            <a:avLst/>
          </a:prstGeom>
        </p:spPr>
        <p:txBody>
          <a:bodyPr vert="horz" anchor="b" anchorCtr="0"/>
          <a:lstStyle>
            <a:lvl1pPr marL="0" indent="0" algn="ctr">
              <a:lnSpc>
                <a:spcPts val="2000"/>
              </a:lnSpc>
              <a:spcBef>
                <a:spcPts val="300"/>
              </a:spcBef>
              <a:spcAft>
                <a:spcPts val="600"/>
              </a:spcAft>
              <a:buFontTx/>
              <a:buNone/>
              <a:defRPr sz="1800" baseline="0"/>
            </a:lvl1pPr>
            <a:lvl2pPr marL="520700" indent="0">
              <a:buNone/>
              <a:defRPr/>
            </a:lvl2pPr>
            <a:lvl3pPr marL="976313" indent="0">
              <a:buNone/>
              <a:defRPr/>
            </a:lvl3pPr>
            <a:lvl4pPr marL="1427162" indent="0"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315877" y="5230368"/>
            <a:ext cx="7581449" cy="274320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lnSpc>
                <a:spcPts val="1400"/>
              </a:lnSpc>
              <a:spcBef>
                <a:spcPts val="300"/>
              </a:spcBef>
              <a:spcAft>
                <a:spcPts val="600"/>
              </a:spcAft>
              <a:buFontTx/>
              <a:buNone/>
              <a:defRPr sz="1200" b="1" i="0" baseline="0"/>
            </a:lvl1pPr>
            <a:lvl2pPr marL="520700" indent="0">
              <a:buNone/>
              <a:defRPr/>
            </a:lvl2pPr>
            <a:lvl3pPr marL="976313" indent="0">
              <a:buNone/>
              <a:defRPr/>
            </a:lvl3pPr>
            <a:lvl4pPr marL="1427162" indent="0"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039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55449" y="100584"/>
            <a:ext cx="9677927" cy="813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4" tIns="46033" rIns="92064" bIns="460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>
            <a:off x="0" y="950976"/>
            <a:ext cx="121888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144" y="0"/>
              </a:cxn>
              <a:cxn ang="0">
                <a:pos x="0" y="0"/>
              </a:cxn>
            </a:cxnLst>
            <a:rect l="0" t="0" r="r" b="b"/>
            <a:pathLst>
              <a:path w="6145" h="1">
                <a:moveTo>
                  <a:pt x="0" y="0"/>
                </a:moveTo>
                <a:lnTo>
                  <a:pt x="6144" y="0"/>
                </a:lnTo>
                <a:lnTo>
                  <a:pt x="0" y="0"/>
                </a:lnTo>
              </a:path>
            </a:pathLst>
          </a:custGeom>
          <a:noFill/>
          <a:ln w="22225" cap="flat" cmpd="sng">
            <a:solidFill>
              <a:schemeClr val="accent4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426609" y="6455664"/>
            <a:ext cx="1450470" cy="219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t" anchorCtr="0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00" b="0" i="0" baseline="0" dirty="0"/>
              <a:t>MQP Final Report - </a:t>
            </a:r>
            <a:fld id="{321F32AB-3DDB-C54A-A434-42EC1FB733CD}" type="slidenum">
              <a:rPr lang="en-US" altLang="en-US" sz="700" b="0" i="0" smtClean="0"/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altLang="en-US" sz="700" b="0" i="0" baseline="0" dirty="0"/>
          </a:p>
          <a:p>
            <a:pPr algn="l">
              <a:lnSpc>
                <a:spcPct val="100000"/>
              </a:lnSpc>
            </a:pPr>
            <a:r>
              <a:rPr lang="en-US" altLang="en-US" sz="700" b="0" i="0" baseline="0" dirty="0"/>
              <a:t>MDR  10/12/22</a:t>
            </a:r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0" y="6355080"/>
            <a:ext cx="121888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144" y="0"/>
              </a:cxn>
              <a:cxn ang="0">
                <a:pos x="0" y="0"/>
              </a:cxn>
            </a:cxnLst>
            <a:rect l="0" t="0" r="r" b="b"/>
            <a:pathLst>
              <a:path w="6145" h="1">
                <a:moveTo>
                  <a:pt x="0" y="0"/>
                </a:moveTo>
                <a:lnTo>
                  <a:pt x="6144" y="0"/>
                </a:lnTo>
                <a:lnTo>
                  <a:pt x="0" y="0"/>
                </a:lnTo>
              </a:path>
            </a:pathLst>
          </a:custGeom>
          <a:noFill/>
          <a:ln w="22225" cap="flat" cmpd="sng">
            <a:solidFill>
              <a:schemeClr val="accent4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LL_Logo_alone_blue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" y="246888"/>
            <a:ext cx="548658" cy="531101"/>
          </a:xfrm>
          <a:prstGeom prst="rect">
            <a:avLst/>
          </a:prstGeom>
        </p:spPr>
      </p:pic>
      <p:pic>
        <p:nvPicPr>
          <p:cNvPr id="9" name="Picture 8" descr="LL_Logo_blue_nomark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496" y="6473952"/>
            <a:ext cx="2023269" cy="2300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4" r:id="rId4"/>
    <p:sldLayoutId id="2147483662" r:id="rId5"/>
    <p:sldLayoutId id="2147483656" r:id="rId6"/>
    <p:sldLayoutId id="2147483658" r:id="rId7"/>
    <p:sldLayoutId id="2147483659" r:id="rId8"/>
    <p:sldLayoutId id="2147483660" r:id="rId9"/>
    <p:sldLayoutId id="2147483661" r:id="rId10"/>
  </p:sldLayoutIdLst>
  <p:txStyles>
    <p:titleStyle>
      <a:lvl1pPr algn="ctr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0" charset="0"/>
        </a:defRPr>
      </a:lvl2pPr>
      <a:lvl3pPr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0" charset="0"/>
        </a:defRPr>
      </a:lvl3pPr>
      <a:lvl4pPr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0" charset="0"/>
        </a:defRPr>
      </a:lvl4pPr>
      <a:lvl5pPr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0" charset="0"/>
        </a:defRPr>
      </a:lvl5pPr>
      <a:lvl6pPr marL="457200"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0" charset="0"/>
        </a:defRPr>
      </a:lvl6pPr>
      <a:lvl7pPr marL="914400"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0" charset="0"/>
        </a:defRPr>
      </a:lvl7pPr>
      <a:lvl8pPr marL="1371600"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0" charset="0"/>
        </a:defRPr>
      </a:lvl8pPr>
      <a:lvl9pPr marL="1828800"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125000"/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862013" indent="-341313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  <a:ea typeface="ＭＳ Ｐゴシック" pitchFamily="-110" charset="-128"/>
        </a:defRPr>
      </a:lvl2pPr>
      <a:lvl3pPr marL="1204913" indent="-2286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100000"/>
        <a:buChar char=" "/>
        <a:defRPr sz="1600" b="1">
          <a:solidFill>
            <a:schemeClr val="tx1"/>
          </a:solidFill>
          <a:latin typeface="+mn-lt"/>
          <a:ea typeface="ＭＳ Ｐゴシック" pitchFamily="-110" charset="-128"/>
        </a:defRPr>
      </a:lvl3pPr>
      <a:lvl4pPr marL="1546225" indent="-119063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100000"/>
        <a:buChar char=" "/>
        <a:defRPr sz="1400" b="1">
          <a:solidFill>
            <a:schemeClr val="tx1"/>
          </a:solidFill>
          <a:latin typeface="+mn-lt"/>
          <a:ea typeface="ＭＳ Ｐゴシック" pitchFamily="-110" charset="-128"/>
        </a:defRPr>
      </a:lvl4pPr>
      <a:lvl5pPr marL="18288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100000"/>
        <a:buChar char=" "/>
        <a:defRPr sz="1400" b="1">
          <a:solidFill>
            <a:schemeClr val="tx1"/>
          </a:solidFill>
          <a:latin typeface="+mn-lt"/>
          <a:ea typeface="ＭＳ Ｐゴシック" pitchFamily="-110" charset="-128"/>
        </a:defRPr>
      </a:lvl5pPr>
      <a:lvl6pPr marL="22860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100000"/>
        <a:buChar char=" "/>
        <a:defRPr sz="1400" b="1">
          <a:solidFill>
            <a:schemeClr val="tx1"/>
          </a:solidFill>
          <a:latin typeface="+mn-lt"/>
          <a:ea typeface="ＭＳ Ｐゴシック" pitchFamily="-110" charset="-128"/>
        </a:defRPr>
      </a:lvl6pPr>
      <a:lvl7pPr marL="27432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100000"/>
        <a:buChar char=" "/>
        <a:defRPr sz="1400" b="1">
          <a:solidFill>
            <a:schemeClr val="tx1"/>
          </a:solidFill>
          <a:latin typeface="+mn-lt"/>
          <a:ea typeface="ＭＳ Ｐゴシック" pitchFamily="-110" charset="-128"/>
        </a:defRPr>
      </a:lvl7pPr>
      <a:lvl8pPr marL="32004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100000"/>
        <a:buChar char=" "/>
        <a:defRPr sz="1400" b="1">
          <a:solidFill>
            <a:schemeClr val="tx1"/>
          </a:solidFill>
          <a:latin typeface="+mn-lt"/>
          <a:ea typeface="ＭＳ Ｐゴシック" pitchFamily="-110" charset="-128"/>
        </a:defRPr>
      </a:lvl8pPr>
      <a:lvl9pPr marL="36576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100000"/>
        <a:buChar char=" "/>
        <a:defRPr sz="1400" b="1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182" y="1371600"/>
            <a:ext cx="9970459" cy="1905000"/>
          </a:xfrm>
        </p:spPr>
        <p:txBody>
          <a:bodyPr/>
          <a:lstStyle/>
          <a:p>
            <a:r>
              <a:rPr lang="en-US" sz="4800" dirty="0"/>
              <a:t>Major Qualifying Project</a:t>
            </a:r>
            <a:br>
              <a:rPr lang="en-US" sz="4800" dirty="0"/>
            </a:br>
            <a:r>
              <a:rPr lang="en-US" sz="4800" dirty="0"/>
              <a:t>Final Report</a:t>
            </a:r>
          </a:p>
        </p:txBody>
      </p:sp>
      <p:sp>
        <p:nvSpPr>
          <p:cNvPr id="4110" name="Text Box 14"/>
          <p:cNvSpPr txBox="1">
            <a:spLocks noGrp="1" noChangeArrowheads="1"/>
          </p:cNvSpPr>
          <p:nvPr>
            <p:ph type="subTitle" sz="quarter" idx="1"/>
          </p:nvPr>
        </p:nvSpPr>
        <p:spPr>
          <a:xfrm>
            <a:off x="1109182" y="3657600"/>
            <a:ext cx="9970459" cy="1182624"/>
          </a:xfrm>
          <a:noFill/>
          <a:ln/>
        </p:spPr>
        <p:txBody>
          <a:bodyPr/>
          <a:lstStyle/>
          <a:p>
            <a:r>
              <a:rPr lang="en-US" altLang="en-US" sz="2400" dirty="0"/>
              <a:t>Maceo Richards</a:t>
            </a:r>
          </a:p>
          <a:p>
            <a:r>
              <a:rPr lang="en-US" altLang="en-US" sz="2000" dirty="0"/>
              <a:t>12 October 2022</a:t>
            </a:r>
            <a:endParaRPr lang="en-US" altLang="en-US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872E8-0964-4B32-AF55-AD7A0AE02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448" y="155448"/>
            <a:ext cx="9677927" cy="813816"/>
          </a:xfrm>
        </p:spPr>
        <p:txBody>
          <a:bodyPr/>
          <a:lstStyle/>
          <a:p>
            <a:r>
              <a:rPr lang="en-US" sz="3600" dirty="0"/>
              <a:t>Black Box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6289E-4DF1-4318-9D13-ACB7730EC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2746" y="1219200"/>
            <a:ext cx="5943600" cy="466953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CNN_LSTM</a:t>
            </a:r>
          </a:p>
          <a:p>
            <a:pPr lvl="1"/>
            <a:r>
              <a:rPr lang="en-US" dirty="0"/>
              <a:t>Convolution + long short-term memory</a:t>
            </a:r>
          </a:p>
          <a:p>
            <a:pPr lvl="1"/>
            <a:r>
              <a:rPr lang="en-US" dirty="0"/>
              <a:t>Original model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LSTM_CNN</a:t>
            </a:r>
          </a:p>
          <a:p>
            <a:pPr lvl="1"/>
            <a:r>
              <a:rPr lang="en-US" dirty="0"/>
              <a:t>Long short-term memory + convolution</a:t>
            </a:r>
          </a:p>
          <a:p>
            <a:pPr lvl="1"/>
            <a:r>
              <a:rPr lang="en-US" dirty="0"/>
              <a:t>Support exists for time series applications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CNN_TREN</a:t>
            </a:r>
          </a:p>
          <a:p>
            <a:pPr lvl="1"/>
            <a:r>
              <a:rPr lang="en-US" dirty="0"/>
              <a:t>Convolution + transformer encoder</a:t>
            </a:r>
          </a:p>
          <a:p>
            <a:pPr lvl="1"/>
            <a:r>
              <a:rPr lang="en-US" dirty="0"/>
              <a:t>Attention mechanism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596410-292A-449E-B126-034EA4B1D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12" y="1066800"/>
            <a:ext cx="5779066" cy="51054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F4C227A-028E-4F5C-85D2-D9520D0A394C}"/>
              </a:ext>
            </a:extLst>
          </p:cNvPr>
          <p:cNvSpPr/>
          <p:nvPr/>
        </p:nvSpPr>
        <p:spPr bwMode="auto">
          <a:xfrm>
            <a:off x="6094412" y="5334000"/>
            <a:ext cx="5867400" cy="762000"/>
          </a:xfrm>
          <a:prstGeom prst="round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rPr>
              <a:t>Model frameworks selected for interpretability</a:t>
            </a:r>
          </a:p>
        </p:txBody>
      </p:sp>
    </p:spTree>
    <p:extLst>
      <p:ext uri="{BB962C8B-B14F-4D97-AF65-F5344CB8AC3E}">
        <p14:creationId xmlns:p14="http://schemas.microsoft.com/office/powerpoint/2010/main" val="2689275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5EA9F-47C1-42FE-A1BD-D46062DC2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448" y="147102"/>
            <a:ext cx="9677927" cy="813816"/>
          </a:xfrm>
        </p:spPr>
        <p:txBody>
          <a:bodyPr/>
          <a:lstStyle/>
          <a:p>
            <a:r>
              <a:rPr lang="en-US" sz="3600" dirty="0"/>
              <a:t>Adapting LIMESegment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73F59-F5B5-449E-A209-A8306ED70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573" y="1600200"/>
            <a:ext cx="5840839" cy="4828032"/>
          </a:xfrm>
        </p:spPr>
        <p:txBody>
          <a:bodyPr/>
          <a:lstStyle/>
          <a:p>
            <a:r>
              <a:rPr lang="en-US" sz="2800" dirty="0"/>
              <a:t>Current implementation</a:t>
            </a:r>
          </a:p>
          <a:p>
            <a:pPr lvl="1"/>
            <a:r>
              <a:rPr lang="en-US" sz="2400" dirty="0"/>
              <a:t>Built in NumPy</a:t>
            </a:r>
          </a:p>
          <a:p>
            <a:pPr lvl="1"/>
            <a:r>
              <a:rPr lang="en-US" sz="2400" dirty="0"/>
              <a:t>Supports unimodal TS data</a:t>
            </a:r>
          </a:p>
          <a:p>
            <a:pPr lvl="1"/>
            <a:endParaRPr lang="en-US" sz="2400" dirty="0"/>
          </a:p>
          <a:p>
            <a:r>
              <a:rPr lang="en-US" sz="2800" dirty="0"/>
              <a:t>Adaptations</a:t>
            </a:r>
          </a:p>
          <a:p>
            <a:pPr lvl="1"/>
            <a:r>
              <a:rPr lang="en-US" sz="2400" dirty="0"/>
              <a:t>PyTorch / NumPy conversions</a:t>
            </a:r>
          </a:p>
          <a:p>
            <a:pPr lvl="1"/>
            <a:r>
              <a:rPr lang="en-US" sz="2400" dirty="0"/>
              <a:t>Support multimodal inputs</a:t>
            </a:r>
          </a:p>
          <a:p>
            <a:pPr marL="0" indent="0">
              <a:buNone/>
            </a:pPr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779520-6383-4E25-B7CD-FFDFD768B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4807" y="1039942"/>
            <a:ext cx="3460445" cy="50813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85B530-0E35-48F0-8AD8-2EE9E4383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778" y="1166587"/>
            <a:ext cx="2275762" cy="22757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0BC8CB0-173E-4FFE-8047-766A95455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3359" y="3442349"/>
            <a:ext cx="2514601" cy="163394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8280B0A-8861-46A2-B7B4-20C238B663E6}"/>
              </a:ext>
            </a:extLst>
          </p:cNvPr>
          <p:cNvSpPr/>
          <p:nvPr/>
        </p:nvSpPr>
        <p:spPr bwMode="auto">
          <a:xfrm>
            <a:off x="1370012" y="5360044"/>
            <a:ext cx="6096000" cy="711064"/>
          </a:xfrm>
          <a:prstGeom prst="round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rPr>
              <a:t>Moving to multimodal data </a:t>
            </a:r>
            <a:r>
              <a:rPr lang="en-US" sz="2000" b="1" dirty="0"/>
              <a:t>present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rPr>
              <a:t>s challenges</a:t>
            </a:r>
          </a:p>
        </p:txBody>
      </p:sp>
    </p:spTree>
    <p:extLst>
      <p:ext uri="{BB962C8B-B14F-4D97-AF65-F5344CB8AC3E}">
        <p14:creationId xmlns:p14="http://schemas.microsoft.com/office/powerpoint/2010/main" val="3268472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979E4-4EEB-4D4E-B357-CD9F235BB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448" y="165489"/>
            <a:ext cx="9677927" cy="813816"/>
          </a:xfrm>
        </p:spPr>
        <p:txBody>
          <a:bodyPr/>
          <a:lstStyle/>
          <a:p>
            <a:r>
              <a:rPr lang="en-US" sz="3600" dirty="0"/>
              <a:t>Example Explanations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42C8128-E441-4FC0-BC94-6CFA318EEE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26" y="1495727"/>
            <a:ext cx="5914886" cy="3990673"/>
          </a:xfr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9FF548A7-33CE-4DA2-BD11-B5974A8E9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860" y="1495727"/>
            <a:ext cx="5757354" cy="39906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830F2FC-C962-409F-92D1-3185372183C1}"/>
              </a:ext>
            </a:extLst>
          </p:cNvPr>
          <p:cNvSpPr txBox="1"/>
          <p:nvPr/>
        </p:nvSpPr>
        <p:spPr>
          <a:xfrm>
            <a:off x="1117669" y="1034063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CNN_LSTM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A3118D-BD18-422F-A5EA-66E6A38F19C9}"/>
              </a:ext>
            </a:extLst>
          </p:cNvPr>
          <p:cNvSpPr txBox="1"/>
          <p:nvPr/>
        </p:nvSpPr>
        <p:spPr>
          <a:xfrm>
            <a:off x="6964646" y="1034062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CNN_TREN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1372230-B681-41A4-96D7-A5A518C309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3925" y="1896053"/>
            <a:ext cx="467890" cy="31900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6A9DBC-0E60-4EF6-BF9F-852CECE4E6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9480" y="1893070"/>
            <a:ext cx="467890" cy="321233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F6AFE15-1E90-4527-94F3-AEF2D0D10BDE}"/>
              </a:ext>
            </a:extLst>
          </p:cNvPr>
          <p:cNvSpPr/>
          <p:nvPr/>
        </p:nvSpPr>
        <p:spPr bwMode="auto">
          <a:xfrm>
            <a:off x="1768270" y="5715000"/>
            <a:ext cx="8458200" cy="461665"/>
          </a:xfrm>
          <a:prstGeom prst="round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rPr>
              <a:t>Difficult to ascertain reasoning behind super segment importance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6D7570-B32A-4F47-B4C4-E450EA79CE0A}"/>
              </a:ext>
            </a:extLst>
          </p:cNvPr>
          <p:cNvSpPr txBox="1"/>
          <p:nvPr/>
        </p:nvSpPr>
        <p:spPr>
          <a:xfrm rot="5400000">
            <a:off x="10659092" y="3275112"/>
            <a:ext cx="2218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Saliency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C8D7BF-47FD-44AA-9E06-3FAFB1287A29}"/>
              </a:ext>
            </a:extLst>
          </p:cNvPr>
          <p:cNvSpPr txBox="1"/>
          <p:nvPr/>
        </p:nvSpPr>
        <p:spPr>
          <a:xfrm rot="5400000">
            <a:off x="4984988" y="3393934"/>
            <a:ext cx="2218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Saliency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6BB5E1-C232-40D1-B97C-38571720940A}"/>
              </a:ext>
            </a:extLst>
          </p:cNvPr>
          <p:cNvSpPr txBox="1"/>
          <p:nvPr/>
        </p:nvSpPr>
        <p:spPr>
          <a:xfrm>
            <a:off x="5458338" y="5296177"/>
            <a:ext cx="4722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Indication of positive COVID test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F404334-66C2-4027-ADA4-1DB8C5649D50}"/>
              </a:ext>
            </a:extLst>
          </p:cNvPr>
          <p:cNvCxnSpPr/>
          <p:nvPr/>
        </p:nvCxnSpPr>
        <p:spPr bwMode="auto">
          <a:xfrm flipH="1" flipV="1">
            <a:off x="4875212" y="4538423"/>
            <a:ext cx="1065309" cy="763311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A25400A-FEC8-4EBF-B393-AC1C32AAD01C}"/>
              </a:ext>
            </a:extLst>
          </p:cNvPr>
          <p:cNvCxnSpPr>
            <a:cxnSpLocks/>
          </p:cNvCxnSpPr>
          <p:nvPr/>
        </p:nvCxnSpPr>
        <p:spPr bwMode="auto">
          <a:xfrm flipV="1">
            <a:off x="9675812" y="4538423"/>
            <a:ext cx="817448" cy="82385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519220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989DA-B9D8-4C4F-B819-3CC987805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440" y="152400"/>
            <a:ext cx="9677927" cy="813816"/>
          </a:xfrm>
        </p:spPr>
        <p:txBody>
          <a:bodyPr/>
          <a:lstStyle/>
          <a:p>
            <a:r>
              <a:rPr lang="en-US" sz="3600" dirty="0"/>
              <a:t>Common Problems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62F502E-D5DC-4AD7-A2B4-72B0DF071256}"/>
              </a:ext>
            </a:extLst>
          </p:cNvPr>
          <p:cNvSpPr/>
          <p:nvPr/>
        </p:nvSpPr>
        <p:spPr bwMode="auto">
          <a:xfrm>
            <a:off x="1840109" y="1797246"/>
            <a:ext cx="8153400" cy="1490951"/>
          </a:xfrm>
          <a:prstGeom prst="round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rPr>
              <a:t>Ground truth labels for most important segments are not provided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F4026C7-6BB9-42F4-A3D3-1F0FFD124E63}"/>
              </a:ext>
            </a:extLst>
          </p:cNvPr>
          <p:cNvSpPr/>
          <p:nvPr/>
        </p:nvSpPr>
        <p:spPr bwMode="auto">
          <a:xfrm>
            <a:off x="633807" y="4114800"/>
            <a:ext cx="10566003" cy="1473590"/>
          </a:xfrm>
          <a:prstGeom prst="round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rPr>
              <a:t>Quantitative metrics for assessing interpretability frameworks are not well explored</a:t>
            </a:r>
          </a:p>
        </p:txBody>
      </p:sp>
    </p:spTree>
    <p:extLst>
      <p:ext uri="{BB962C8B-B14F-4D97-AF65-F5344CB8AC3E}">
        <p14:creationId xmlns:p14="http://schemas.microsoft.com/office/powerpoint/2010/main" val="2032783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9853D-1251-4622-8B22-BA956F6F1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448" y="176103"/>
            <a:ext cx="9677927" cy="813816"/>
          </a:xfrm>
        </p:spPr>
        <p:txBody>
          <a:bodyPr/>
          <a:lstStyle/>
          <a:p>
            <a:r>
              <a:rPr lang="en-US" sz="3600" dirty="0"/>
              <a:t>Quantitative Interpretability Metrics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0DF7EC-1EE4-4D00-9672-30AEB519D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13" y="1987343"/>
            <a:ext cx="5943600" cy="36514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DA982B-E73B-4A41-9FA8-C14BB0B68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812" y="1981056"/>
            <a:ext cx="5065144" cy="36514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3D3212-4C76-4532-B9C8-772C90960892}"/>
              </a:ext>
            </a:extLst>
          </p:cNvPr>
          <p:cNvSpPr txBox="1"/>
          <p:nvPr/>
        </p:nvSpPr>
        <p:spPr>
          <a:xfrm>
            <a:off x="174813" y="1035631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Robustness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Anomalies do not influence explanation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794353-B1E3-456A-83EE-9541351AC845}"/>
              </a:ext>
            </a:extLst>
          </p:cNvPr>
          <p:cNvSpPr txBox="1"/>
          <p:nvPr/>
        </p:nvSpPr>
        <p:spPr>
          <a:xfrm>
            <a:off x="6603812" y="1050534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Faithfulness</a:t>
            </a: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Identifies highly salient super segments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409068-86AD-4CDE-86C5-893C775500CC}"/>
              </a:ext>
            </a:extLst>
          </p:cNvPr>
          <p:cNvSpPr txBox="1"/>
          <p:nvPr/>
        </p:nvSpPr>
        <p:spPr>
          <a:xfrm>
            <a:off x="1674812" y="6365557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/>
              <a:t>Sivill</a:t>
            </a:r>
            <a:r>
              <a:rPr lang="en-US" sz="1000" dirty="0"/>
              <a:t>, T., &amp; </a:t>
            </a:r>
            <a:r>
              <a:rPr lang="en-US" sz="1000" dirty="0" err="1"/>
              <a:t>Flach</a:t>
            </a:r>
            <a:r>
              <a:rPr lang="en-US" sz="1000" dirty="0"/>
              <a:t>, P. (2022, May). </a:t>
            </a:r>
            <a:r>
              <a:rPr lang="en-US" sz="1000" dirty="0" err="1"/>
              <a:t>LIMESegment</a:t>
            </a:r>
            <a:r>
              <a:rPr lang="en-US" sz="1000" dirty="0"/>
              <a:t>: Meaningful, Realistic Time Series Explanations. In </a:t>
            </a:r>
            <a:r>
              <a:rPr lang="en-US" sz="1000" i="1" dirty="0"/>
              <a:t>International Conference on Artificial Intelligence and Statistics</a:t>
            </a:r>
            <a:r>
              <a:rPr lang="en-US" sz="1000" dirty="0"/>
              <a:t> (pp. 3418-3433). PMLR.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6E280FA-966E-4334-8BCD-9287D40BD63A}"/>
              </a:ext>
            </a:extLst>
          </p:cNvPr>
          <p:cNvSpPr/>
          <p:nvPr/>
        </p:nvSpPr>
        <p:spPr bwMode="auto">
          <a:xfrm>
            <a:off x="2855912" y="5776764"/>
            <a:ext cx="6477000" cy="467562"/>
          </a:xfrm>
          <a:prstGeom prst="round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rPr>
              <a:t>Evaluating quality of interpretability framework</a:t>
            </a:r>
          </a:p>
        </p:txBody>
      </p:sp>
    </p:spTree>
    <p:extLst>
      <p:ext uri="{BB962C8B-B14F-4D97-AF65-F5344CB8AC3E}">
        <p14:creationId xmlns:p14="http://schemas.microsoft.com/office/powerpoint/2010/main" val="139631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59DB7-9F48-449E-B0CA-72D2C609C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448" y="184410"/>
            <a:ext cx="9677927" cy="813816"/>
          </a:xfrm>
        </p:spPr>
        <p:txBody>
          <a:bodyPr/>
          <a:lstStyle/>
          <a:p>
            <a:r>
              <a:rPr lang="en-US" sz="3600" dirty="0"/>
              <a:t>Conclusion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1CF9121-5F2B-4D13-8D45-8F39225D9A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0981678"/>
              </p:ext>
            </p:extLst>
          </p:nvPr>
        </p:nvGraphicFramePr>
        <p:xfrm>
          <a:off x="430211" y="1866900"/>
          <a:ext cx="11328400" cy="2804160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2832100">
                  <a:extLst>
                    <a:ext uri="{9D8B030D-6E8A-4147-A177-3AD203B41FA5}">
                      <a16:colId xmlns:a16="http://schemas.microsoft.com/office/drawing/2014/main" val="1576230341"/>
                    </a:ext>
                  </a:extLst>
                </a:gridCol>
                <a:gridCol w="1416050">
                  <a:extLst>
                    <a:ext uri="{9D8B030D-6E8A-4147-A177-3AD203B41FA5}">
                      <a16:colId xmlns:a16="http://schemas.microsoft.com/office/drawing/2014/main" val="972360594"/>
                    </a:ext>
                  </a:extLst>
                </a:gridCol>
                <a:gridCol w="1416050">
                  <a:extLst>
                    <a:ext uri="{9D8B030D-6E8A-4147-A177-3AD203B41FA5}">
                      <a16:colId xmlns:a16="http://schemas.microsoft.com/office/drawing/2014/main" val="4094056643"/>
                    </a:ext>
                  </a:extLst>
                </a:gridCol>
                <a:gridCol w="1416050">
                  <a:extLst>
                    <a:ext uri="{9D8B030D-6E8A-4147-A177-3AD203B41FA5}">
                      <a16:colId xmlns:a16="http://schemas.microsoft.com/office/drawing/2014/main" val="3056799054"/>
                    </a:ext>
                  </a:extLst>
                </a:gridCol>
                <a:gridCol w="1416050">
                  <a:extLst>
                    <a:ext uri="{9D8B030D-6E8A-4147-A177-3AD203B41FA5}">
                      <a16:colId xmlns:a16="http://schemas.microsoft.com/office/drawing/2014/main" val="1886539443"/>
                    </a:ext>
                  </a:extLst>
                </a:gridCol>
                <a:gridCol w="1416050">
                  <a:extLst>
                    <a:ext uri="{9D8B030D-6E8A-4147-A177-3AD203B41FA5}">
                      <a16:colId xmlns:a16="http://schemas.microsoft.com/office/drawing/2014/main" val="1388968226"/>
                    </a:ext>
                  </a:extLst>
                </a:gridCol>
                <a:gridCol w="1416050">
                  <a:extLst>
                    <a:ext uri="{9D8B030D-6E8A-4147-A177-3AD203B41FA5}">
                      <a16:colId xmlns:a16="http://schemas.microsoft.com/office/drawing/2014/main" val="190206103"/>
                    </a:ext>
                  </a:extLst>
                </a:gridCol>
              </a:tblGrid>
              <a:tr h="386662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CNN_LSTM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LSTM_CNN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CNN_TREN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919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Number of change points: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143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Robustness: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0.0%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0.0%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0.0%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0.0%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0.0%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0.0%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508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Faithfulness: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3.6%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-0.8%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-6.2%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-1.0%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2.6%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5.5%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353535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7807AB3-A622-45A1-81F2-D7F105A433E5}"/>
              </a:ext>
            </a:extLst>
          </p:cNvPr>
          <p:cNvSpPr txBox="1"/>
          <p:nvPr/>
        </p:nvSpPr>
        <p:spPr>
          <a:xfrm>
            <a:off x="3541711" y="1232508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Standard deviation of added noise: 1e-6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4C9D9A1-C13E-4A75-A260-AC48FDEF8FA9}"/>
              </a:ext>
            </a:extLst>
          </p:cNvPr>
          <p:cNvSpPr/>
          <p:nvPr/>
        </p:nvSpPr>
        <p:spPr bwMode="auto">
          <a:xfrm>
            <a:off x="3122612" y="4979886"/>
            <a:ext cx="5943599" cy="1119695"/>
          </a:xfrm>
          <a:prstGeom prst="round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rPr>
              <a:t>Robustness metric is poor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rPr>
              <a:t>Faithfulness metric is poor</a:t>
            </a:r>
          </a:p>
        </p:txBody>
      </p:sp>
    </p:spTree>
    <p:extLst>
      <p:ext uri="{BB962C8B-B14F-4D97-AF65-F5344CB8AC3E}">
        <p14:creationId xmlns:p14="http://schemas.microsoft.com/office/powerpoint/2010/main" val="1862715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FF257-61BC-4615-BC1C-80ACB1791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448" y="176784"/>
            <a:ext cx="9677927" cy="813816"/>
          </a:xfrm>
        </p:spPr>
        <p:txBody>
          <a:bodyPr/>
          <a:lstStyle/>
          <a:p>
            <a:r>
              <a:rPr lang="en-US" sz="3600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5B44C-AFCA-4069-AD17-2FD90CDBF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794" y="2497465"/>
            <a:ext cx="8382000" cy="3810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In-depth hyperparameter search</a:t>
            </a:r>
          </a:p>
          <a:p>
            <a:pPr lvl="1"/>
            <a:r>
              <a:rPr lang="en-US" sz="2400" dirty="0"/>
              <a:t>Optimize Robustness and Faithfulness scores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800" dirty="0"/>
              <a:t>Investigate realistic background perturbations</a:t>
            </a:r>
          </a:p>
          <a:p>
            <a:pPr lvl="1"/>
            <a:r>
              <a:rPr lang="en-US" sz="2400" dirty="0"/>
              <a:t>Other modified strategies</a:t>
            </a:r>
          </a:p>
          <a:p>
            <a:pPr lvl="1"/>
            <a:r>
              <a:rPr lang="en-US" sz="2400" dirty="0"/>
              <a:t>Common latent characteristics across test cases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800" dirty="0"/>
              <a:t>Try other methods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081430-2841-416A-AE1A-EF897E44C15E}"/>
              </a:ext>
            </a:extLst>
          </p:cNvPr>
          <p:cNvSpPr txBox="1"/>
          <p:nvPr/>
        </p:nvSpPr>
        <p:spPr>
          <a:xfrm>
            <a:off x="1674812" y="6365557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/>
              <a:t>Sivill</a:t>
            </a:r>
            <a:r>
              <a:rPr lang="en-US" sz="1000" dirty="0"/>
              <a:t>, T., &amp; </a:t>
            </a:r>
            <a:r>
              <a:rPr lang="en-US" sz="1000" dirty="0" err="1"/>
              <a:t>Flach</a:t>
            </a:r>
            <a:r>
              <a:rPr lang="en-US" sz="1000" dirty="0"/>
              <a:t>, P. (2022, May). </a:t>
            </a:r>
            <a:r>
              <a:rPr lang="en-US" sz="1000" dirty="0" err="1"/>
              <a:t>LIMESegment</a:t>
            </a:r>
            <a:r>
              <a:rPr lang="en-US" sz="1000" dirty="0"/>
              <a:t>: Meaningful, Realistic Time Series Explanations. In </a:t>
            </a:r>
            <a:r>
              <a:rPr lang="en-US" sz="1000" i="1" dirty="0"/>
              <a:t>International Conference on Artificial Intelligence and Statistics</a:t>
            </a:r>
            <a:r>
              <a:rPr lang="en-US" sz="1000" dirty="0"/>
              <a:t> (pp. 3418-3433). PMLR.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440A18-E510-4CC3-B77C-8231943AE0D9}"/>
              </a:ext>
            </a:extLst>
          </p:cNvPr>
          <p:cNvSpPr txBox="1"/>
          <p:nvPr/>
        </p:nvSpPr>
        <p:spPr>
          <a:xfrm>
            <a:off x="398462" y="1056695"/>
            <a:ext cx="105536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“LIMESegment explores what meaningful TS explanations could look like and leave […] methods which address longer length, multivariate TS with missing values for future work.”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99419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50A3E-3582-4D77-83DA-1DF82B62B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818" y="2781300"/>
            <a:ext cx="10921187" cy="1295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dirty="0"/>
              <a:t>Questions!</a:t>
            </a:r>
          </a:p>
        </p:txBody>
      </p:sp>
    </p:spTree>
    <p:extLst>
      <p:ext uri="{BB962C8B-B14F-4D97-AF65-F5344CB8AC3E}">
        <p14:creationId xmlns:p14="http://schemas.microsoft.com/office/powerpoint/2010/main" val="4257772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A3A77-2CDA-4A9F-B027-9F4C189B1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448" y="184607"/>
            <a:ext cx="9677927" cy="813816"/>
          </a:xfrm>
        </p:spPr>
        <p:txBody>
          <a:bodyPr/>
          <a:lstStyle/>
          <a:p>
            <a:r>
              <a:rPr lang="en-US" sz="3600" dirty="0"/>
              <a:t>Introduction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C17E1-BF49-4426-BA30-E6B1AFCDD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866" y="987478"/>
            <a:ext cx="5346294" cy="553821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Motivation</a:t>
            </a:r>
          </a:p>
          <a:p>
            <a:pPr lvl="1"/>
            <a:r>
              <a:rPr lang="en-US" sz="2000" dirty="0"/>
              <a:t>Increasing prevalence of wearables</a:t>
            </a:r>
          </a:p>
          <a:p>
            <a:pPr lvl="1"/>
            <a:r>
              <a:rPr lang="en-US" sz="2000" dirty="0"/>
              <a:t>Ideal contact tracing system</a:t>
            </a:r>
          </a:p>
          <a:p>
            <a:pPr lvl="1"/>
            <a:r>
              <a:rPr lang="en-US" sz="2000" dirty="0"/>
              <a:t>Pre-symptomatic exposure detection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Primate study</a:t>
            </a:r>
          </a:p>
          <a:p>
            <a:pPr lvl="1"/>
            <a:r>
              <a:rPr lang="en-US" sz="2000" dirty="0"/>
              <a:t>Invasive physiology recordings</a:t>
            </a:r>
          </a:p>
          <a:p>
            <a:pPr lvl="1"/>
            <a:r>
              <a:rPr lang="en-US" sz="2000" dirty="0"/>
              <a:t>Random forest model</a:t>
            </a:r>
          </a:p>
          <a:p>
            <a:pPr lvl="1"/>
            <a:r>
              <a:rPr lang="en-US" sz="2000" dirty="0"/>
              <a:t>Feature limitation as proof of concept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r>
              <a:rPr lang="en-US" sz="2200" dirty="0"/>
              <a:t>PRESAGED</a:t>
            </a:r>
          </a:p>
          <a:p>
            <a:pPr lvl="1"/>
            <a:r>
              <a:rPr lang="en-US" sz="2000" dirty="0"/>
              <a:t>Random forest (RF)</a:t>
            </a:r>
          </a:p>
          <a:p>
            <a:pPr lvl="1"/>
            <a:r>
              <a:rPr lang="en-US" sz="2000" dirty="0"/>
              <a:t>Deep neural network (DNN)</a:t>
            </a:r>
          </a:p>
          <a:p>
            <a:pPr lvl="1"/>
            <a:r>
              <a:rPr lang="en-US" sz="2000" dirty="0"/>
              <a:t>Human data from wearables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946054-C091-4F32-8E5C-33229B1C0C57}"/>
              </a:ext>
            </a:extLst>
          </p:cNvPr>
          <p:cNvSpPr txBox="1"/>
          <p:nvPr/>
        </p:nvSpPr>
        <p:spPr>
          <a:xfrm>
            <a:off x="1674812" y="6365557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/>
              <a:t>Milechin</a:t>
            </a:r>
            <a:r>
              <a:rPr lang="en-US" sz="1000" dirty="0"/>
              <a:t>, L., Davis, S., Patel, T., Hernandez, M., Ciccarelli, G., Schwartz, S., ... &amp; </a:t>
            </a:r>
            <a:r>
              <a:rPr lang="en-US" sz="1000" dirty="0" err="1"/>
              <a:t>Swiston</a:t>
            </a:r>
            <a:r>
              <a:rPr lang="en-US" sz="1000" dirty="0"/>
              <a:t>, A. (2017). Detecting pathogen exposure during the non-symptomatic incubation period using physiological data. </a:t>
            </a:r>
            <a:r>
              <a:rPr lang="en-US" sz="1000" i="1" dirty="0" err="1"/>
              <a:t>bioRxiv</a:t>
            </a:r>
            <a:r>
              <a:rPr lang="en-US" sz="1000" dirty="0"/>
              <a:t>, 218818.</a:t>
            </a:r>
            <a:endParaRPr lang="en-US" sz="2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FCD74C0-348B-40E2-BED2-C8B6CC25CC3C}"/>
              </a:ext>
            </a:extLst>
          </p:cNvPr>
          <p:cNvSpPr/>
          <p:nvPr/>
        </p:nvSpPr>
        <p:spPr bwMode="auto">
          <a:xfrm>
            <a:off x="5256212" y="5265459"/>
            <a:ext cx="6477000" cy="914400"/>
          </a:xfrm>
          <a:prstGeom prst="round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rPr>
              <a:t>Deep neural networks for pre-symptomatic pathogen exposure detection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620F92-A4D3-4817-AC57-E706388A0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7160" y="1135687"/>
            <a:ext cx="5982698" cy="390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57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10C08-39C7-47AE-AD20-6CD968AB2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447" y="152400"/>
            <a:ext cx="9677927" cy="813816"/>
          </a:xfrm>
        </p:spPr>
        <p:txBody>
          <a:bodyPr/>
          <a:lstStyle/>
          <a:p>
            <a:r>
              <a:rPr lang="en-US" sz="3600" dirty="0"/>
              <a:t>Project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462FA-E7ED-48E3-8EA5-C44EA6C3A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1910" y="1524000"/>
            <a:ext cx="10184997" cy="3130296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Black box problem</a:t>
            </a:r>
          </a:p>
          <a:p>
            <a:pPr lvl="1"/>
            <a:r>
              <a:rPr lang="en-US" sz="2800" dirty="0"/>
              <a:t>Complex learning system</a:t>
            </a:r>
          </a:p>
          <a:p>
            <a:pPr lvl="1"/>
            <a:r>
              <a:rPr lang="en-US" sz="2800" dirty="0"/>
              <a:t>Internal mechanics are non-human interpretable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3000" dirty="0"/>
              <a:t>Introduce LIME and LIMESegment</a:t>
            </a:r>
          </a:p>
          <a:p>
            <a:pPr lvl="1"/>
            <a:endParaRPr lang="en-US" sz="28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B91202E-BE4B-4C48-80CA-78BBF9E4ABBB}"/>
              </a:ext>
            </a:extLst>
          </p:cNvPr>
          <p:cNvSpPr/>
          <p:nvPr/>
        </p:nvSpPr>
        <p:spPr bwMode="auto">
          <a:xfrm>
            <a:off x="1941508" y="4754880"/>
            <a:ext cx="8305800" cy="914400"/>
          </a:xfrm>
          <a:prstGeom prst="round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rPr>
              <a:t>Explore interpretability of DNN models</a:t>
            </a:r>
          </a:p>
        </p:txBody>
      </p:sp>
    </p:spTree>
    <p:extLst>
      <p:ext uri="{BB962C8B-B14F-4D97-AF65-F5344CB8AC3E}">
        <p14:creationId xmlns:p14="http://schemas.microsoft.com/office/powerpoint/2010/main" val="4118778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15712-FE23-47D2-B1A2-3FFF95D6A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448" y="190411"/>
            <a:ext cx="9677927" cy="813816"/>
          </a:xfrm>
        </p:spPr>
        <p:txBody>
          <a:bodyPr/>
          <a:lstStyle/>
          <a:p>
            <a:r>
              <a:rPr lang="en-US" sz="3600" dirty="0"/>
              <a:t>Interpretability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0FDC5-56F8-41DE-8339-87859A513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892" y="1054749"/>
            <a:ext cx="6858000" cy="2450451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Comparisons to computer vision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Gradient-based methods</a:t>
            </a:r>
          </a:p>
          <a:p>
            <a:pPr lvl="1"/>
            <a:r>
              <a:rPr lang="en-US" sz="2400" dirty="0"/>
              <a:t>Utilize backpropagation</a:t>
            </a:r>
          </a:p>
          <a:p>
            <a:pPr lvl="1"/>
            <a:r>
              <a:rPr lang="en-US" sz="2400" dirty="0"/>
              <a:t>Relevance scores for input data</a:t>
            </a:r>
          </a:p>
          <a:p>
            <a:pPr lvl="1"/>
            <a:endParaRPr lang="en-US" sz="24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12852F-350A-404D-9E36-46C263F99DFB}"/>
              </a:ext>
            </a:extLst>
          </p:cNvPr>
          <p:cNvSpPr txBox="1"/>
          <p:nvPr/>
        </p:nvSpPr>
        <p:spPr>
          <a:xfrm>
            <a:off x="1674812" y="6365557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Ismail, A. A., </a:t>
            </a:r>
            <a:r>
              <a:rPr lang="en-US" sz="1000" dirty="0" err="1"/>
              <a:t>Gunady</a:t>
            </a:r>
            <a:r>
              <a:rPr lang="en-US" sz="1000" dirty="0"/>
              <a:t>, M., </a:t>
            </a:r>
            <a:r>
              <a:rPr lang="en-US" sz="1000" dirty="0" err="1"/>
              <a:t>Corrada</a:t>
            </a:r>
            <a:r>
              <a:rPr lang="en-US" sz="1000" dirty="0"/>
              <a:t> Bravo, H., &amp; </a:t>
            </a:r>
            <a:r>
              <a:rPr lang="en-US" sz="1000" dirty="0" err="1"/>
              <a:t>Feizi</a:t>
            </a:r>
            <a:r>
              <a:rPr lang="en-US" sz="1000" dirty="0"/>
              <a:t>, S. (2020). Benchmarking deep learning interpretability in time series predictions. </a:t>
            </a:r>
            <a:r>
              <a:rPr lang="en-US" sz="1000" i="1" dirty="0"/>
              <a:t>Advances in neural information processing systems</a:t>
            </a:r>
            <a:r>
              <a:rPr lang="en-US" sz="1000" dirty="0"/>
              <a:t>, </a:t>
            </a:r>
            <a:r>
              <a:rPr lang="en-US" sz="1000" i="1" dirty="0"/>
              <a:t>33</a:t>
            </a:r>
            <a:r>
              <a:rPr lang="en-US" sz="1000" dirty="0"/>
              <a:t>, 6441-6452.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F146F4-650B-4352-9FA1-073877523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823" y="1094052"/>
            <a:ext cx="5334002" cy="2714942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19948DC-5DDF-41FC-B7A0-0E6234F0BF08}"/>
              </a:ext>
            </a:extLst>
          </p:cNvPr>
          <p:cNvCxnSpPr>
            <a:cxnSpLocks/>
            <a:endCxn id="11" idx="1"/>
          </p:cNvCxnSpPr>
          <p:nvPr/>
        </p:nvCxnSpPr>
        <p:spPr bwMode="auto">
          <a:xfrm>
            <a:off x="4767738" y="2349796"/>
            <a:ext cx="2087085" cy="101727"/>
          </a:xfrm>
          <a:prstGeom prst="straightConnector1">
            <a:avLst/>
          </a:prstGeom>
          <a:ln w="63500">
            <a:headEnd type="none" w="sm" len="sm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CBA4196-A4B0-4782-A61A-21F3B0368AE9}"/>
              </a:ext>
            </a:extLst>
          </p:cNvPr>
          <p:cNvCxnSpPr>
            <a:cxnSpLocks/>
          </p:cNvCxnSpPr>
          <p:nvPr/>
        </p:nvCxnSpPr>
        <p:spPr bwMode="auto">
          <a:xfrm>
            <a:off x="4265612" y="4267200"/>
            <a:ext cx="2514600" cy="284609"/>
          </a:xfrm>
          <a:prstGeom prst="straightConnector1">
            <a:avLst/>
          </a:prstGeom>
          <a:ln w="63500">
            <a:headEnd type="none" w="sm" len="sm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AE6323D5-0563-4C31-A2A2-CF2B5D19C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8812" y="3912784"/>
            <a:ext cx="4725990" cy="225941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CC8E02E-0EB9-4214-8017-E531BB518354}"/>
              </a:ext>
            </a:extLst>
          </p:cNvPr>
          <p:cNvSpPr/>
          <p:nvPr/>
        </p:nvSpPr>
        <p:spPr bwMode="auto">
          <a:xfrm>
            <a:off x="210892" y="5452748"/>
            <a:ext cx="7398456" cy="622399"/>
          </a:xfrm>
          <a:prstGeom prst="round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rPr>
              <a:t>LIME is among the most popular interpretability methods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EF9C47-69BE-4C1B-90E7-3DC5794431CB}"/>
              </a:ext>
            </a:extLst>
          </p:cNvPr>
          <p:cNvSpPr txBox="1"/>
          <p:nvPr/>
        </p:nvSpPr>
        <p:spPr>
          <a:xfrm>
            <a:off x="208518" y="3907433"/>
            <a:ext cx="43043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800" b="1" dirty="0"/>
              <a:t>Perturbation methods</a:t>
            </a:r>
          </a:p>
          <a:p>
            <a:pPr lvl="1"/>
            <a:r>
              <a:rPr lang="en-US" b="1" dirty="0"/>
              <a:t>Feature occlusion</a:t>
            </a:r>
          </a:p>
          <a:p>
            <a:pPr lvl="1"/>
            <a:r>
              <a:rPr lang="en-US" b="1" dirty="0"/>
              <a:t>Feature ablation</a:t>
            </a:r>
          </a:p>
          <a:p>
            <a:pPr algn="ctr"/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1523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F022A-E312-4818-BFBD-6B8A70219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448" y="155099"/>
            <a:ext cx="9677927" cy="813816"/>
          </a:xfrm>
        </p:spPr>
        <p:txBody>
          <a:bodyPr/>
          <a:lstStyle/>
          <a:p>
            <a:r>
              <a:rPr lang="en-US" sz="3200" dirty="0"/>
              <a:t>Local Interpretable Model-agnostic Explanations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32AD1-3C49-4048-97D3-CF4922237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013" y="1143000"/>
            <a:ext cx="5460593" cy="482803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First: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Split into interpretable representations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Randomly perturb representations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Generate samples</a:t>
            </a:r>
          </a:p>
          <a:p>
            <a:pPr marL="457200" indent="-457200">
              <a:buFont typeface="+mj-lt"/>
              <a:buAutoNum type="arabicParenR"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E389D10-9A28-4B6E-854C-93BFEF0D6C65}"/>
              </a:ext>
            </a:extLst>
          </p:cNvPr>
          <p:cNvSpPr txBox="1">
            <a:spLocks/>
          </p:cNvSpPr>
          <p:nvPr/>
        </p:nvSpPr>
        <p:spPr>
          <a:xfrm>
            <a:off x="6094412" y="1143000"/>
            <a:ext cx="5867400" cy="4828032"/>
          </a:xfrm>
          <a:prstGeom prst="rect">
            <a:avLst/>
          </a:prstGeom>
        </p:spPr>
        <p:txBody>
          <a:bodyPr/>
          <a:lstStyle>
            <a:lvl1pPr marL="237744" indent="-237744" algn="l" rtl="0" eaLnBrk="1" fontAlgn="base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SzPct val="100000"/>
              <a:buFont typeface="Arial"/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496" indent="-256032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758952" indent="-18288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90000"/>
              <a:buFont typeface="Arial"/>
              <a:buChar char="•"/>
              <a:defRPr sz="1600" b="1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1033272" indent="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100000"/>
              <a:buFontTx/>
              <a:buNone/>
              <a:defRPr sz="1400" b="1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1261872" indent="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85000"/>
              <a:buFontTx/>
              <a:buNone/>
              <a:defRPr sz="1200" b="1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22860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 "/>
              <a:defRPr sz="1400" b="1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27432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 "/>
              <a:defRPr sz="1400" b="1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2004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 "/>
              <a:defRPr sz="1400" b="1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36576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 "/>
              <a:defRPr sz="1400" b="1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0" indent="0">
              <a:buFont typeface="Arial"/>
              <a:buNone/>
            </a:pPr>
            <a:r>
              <a:rPr lang="en-US" kern="0" dirty="0"/>
              <a:t>Then:</a:t>
            </a:r>
          </a:p>
          <a:p>
            <a:pPr marL="457200" indent="-457200">
              <a:buAutoNum type="arabicParenR" startAt="4"/>
            </a:pPr>
            <a:r>
              <a:rPr lang="en-US" kern="0" dirty="0"/>
              <a:t>Obtain sample labels with black box model</a:t>
            </a:r>
          </a:p>
          <a:p>
            <a:pPr marL="457200" indent="-457200">
              <a:buAutoNum type="arabicParenR" startAt="4"/>
            </a:pPr>
            <a:r>
              <a:rPr lang="en-US" kern="0" dirty="0"/>
              <a:t>Weight by locality &amp; train linear model</a:t>
            </a:r>
          </a:p>
          <a:p>
            <a:pPr marL="457200" indent="-457200">
              <a:buAutoNum type="arabicParenR" startAt="4"/>
            </a:pPr>
            <a:r>
              <a:rPr lang="en-US" kern="0" dirty="0"/>
              <a:t>Use coefficients as local explanation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943A47-D58A-4447-B373-A32612ED5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92" y="2819400"/>
            <a:ext cx="2705099" cy="2667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B9DF52-91D0-406E-884F-6724BC77A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1291" y="2819400"/>
            <a:ext cx="2705100" cy="2667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80A326-25F5-47A3-93D8-610C45546E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8" y="2819400"/>
            <a:ext cx="3055091" cy="2667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7A053A-D9AC-4248-B096-140F7DC7FD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8426" y="2819400"/>
            <a:ext cx="3056310" cy="2667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851DBE-A0C2-4125-AEF7-6EAB4062A19D}"/>
              </a:ext>
            </a:extLst>
          </p:cNvPr>
          <p:cNvSpPr txBox="1"/>
          <p:nvPr/>
        </p:nvSpPr>
        <p:spPr>
          <a:xfrm>
            <a:off x="1674812" y="6365557"/>
            <a:ext cx="8001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Ribeiro, M. T., Singh, S., &amp; </a:t>
            </a:r>
            <a:r>
              <a:rPr lang="en-US" sz="1000" dirty="0" err="1"/>
              <a:t>Guestrin</a:t>
            </a:r>
            <a:r>
              <a:rPr lang="en-US" sz="1000" dirty="0"/>
              <a:t>, C. (2016, August). " Why should </a:t>
            </a:r>
            <a:r>
              <a:rPr lang="en-US" sz="1000" dirty="0" err="1"/>
              <a:t>i</a:t>
            </a:r>
            <a:r>
              <a:rPr lang="en-US" sz="1000" dirty="0"/>
              <a:t> trust you?" Explaining the predictions of any classifier. In </a:t>
            </a:r>
            <a:r>
              <a:rPr lang="en-US" sz="1000" i="1" dirty="0"/>
              <a:t>Proceedings of the 22nd ACM SIGKDD international conference on knowledge discovery and data mining</a:t>
            </a:r>
            <a:r>
              <a:rPr lang="en-US" sz="1000" dirty="0"/>
              <a:t> (pp. 1135-1144).</a:t>
            </a:r>
          </a:p>
          <a:p>
            <a:pPr algn="ctr"/>
            <a:endParaRPr lang="en-US" sz="2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97E15D5-9B7B-4442-B51B-A9ACD4BB719E}"/>
              </a:ext>
            </a:extLst>
          </p:cNvPr>
          <p:cNvSpPr/>
          <p:nvPr/>
        </p:nvSpPr>
        <p:spPr bwMode="auto">
          <a:xfrm>
            <a:off x="1477588" y="5657787"/>
            <a:ext cx="9067800" cy="446276"/>
          </a:xfrm>
          <a:prstGeom prst="round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rPr>
              <a:t>Utilizes sampling technique + linear model to generate explanations</a:t>
            </a:r>
          </a:p>
        </p:txBody>
      </p:sp>
    </p:spTree>
    <p:extLst>
      <p:ext uri="{BB962C8B-B14F-4D97-AF65-F5344CB8AC3E}">
        <p14:creationId xmlns:p14="http://schemas.microsoft.com/office/powerpoint/2010/main" val="366227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76756-C452-48CD-83BF-1D90AAA53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448" y="153217"/>
            <a:ext cx="9677927" cy="813816"/>
          </a:xfrm>
        </p:spPr>
        <p:txBody>
          <a:bodyPr/>
          <a:lstStyle/>
          <a:p>
            <a:r>
              <a:rPr lang="en-US" sz="3200" dirty="0"/>
              <a:t>Adapting LIME to Time Series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8FD1C-A7AE-46DD-9AE8-FB7D1E0EE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2612" y="1524000"/>
            <a:ext cx="5638800" cy="365131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Meaningful Segmentation</a:t>
            </a:r>
          </a:p>
          <a:p>
            <a:pPr lvl="1"/>
            <a:r>
              <a:rPr lang="en-US" sz="2000" dirty="0"/>
              <a:t>Homogeneous and identifiable</a:t>
            </a:r>
          </a:p>
          <a:p>
            <a:pPr lvl="1"/>
            <a:r>
              <a:rPr lang="en-US" sz="2000" dirty="0"/>
              <a:t>Search for common segments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Realistic Background Content</a:t>
            </a:r>
          </a:p>
          <a:p>
            <a:pPr lvl="1"/>
            <a:r>
              <a:rPr lang="en-US" sz="2000" dirty="0"/>
              <a:t>Latent characteristics</a:t>
            </a:r>
          </a:p>
          <a:p>
            <a:pPr lvl="1"/>
            <a:r>
              <a:rPr lang="en-US" sz="2000" dirty="0"/>
              <a:t>Replace perturbed super segments</a:t>
            </a:r>
          </a:p>
          <a:p>
            <a:pPr marL="0" indent="0">
              <a:buNone/>
            </a:pPr>
            <a:endParaRPr lang="en-US" sz="2400" dirty="0"/>
          </a:p>
          <a:p>
            <a:pPr marL="283464" lvl="1" indent="0">
              <a:buNone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BFA955-4E7B-4922-A3A9-02AD2D357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2" y="1140250"/>
            <a:ext cx="6767660" cy="372751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8CC27C8-92BF-41E0-918F-3A27AA23EBF7}"/>
              </a:ext>
            </a:extLst>
          </p:cNvPr>
          <p:cNvSpPr/>
          <p:nvPr/>
        </p:nvSpPr>
        <p:spPr bwMode="auto">
          <a:xfrm>
            <a:off x="1674811" y="5040983"/>
            <a:ext cx="8839200" cy="1066800"/>
          </a:xfrm>
          <a:prstGeom prst="round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rPr>
              <a:t>LIME by itself is not sufficient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rPr>
              <a:t>A specific adaptation to time series classification is required</a:t>
            </a:r>
          </a:p>
        </p:txBody>
      </p:sp>
    </p:spTree>
    <p:extLst>
      <p:ext uri="{BB962C8B-B14F-4D97-AF65-F5344CB8AC3E}">
        <p14:creationId xmlns:p14="http://schemas.microsoft.com/office/powerpoint/2010/main" val="849487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AD5F2-C6E6-4E4A-A97D-73013E4AA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448" y="161775"/>
            <a:ext cx="9677927" cy="813816"/>
          </a:xfrm>
        </p:spPr>
        <p:txBody>
          <a:bodyPr/>
          <a:lstStyle/>
          <a:p>
            <a:r>
              <a:rPr lang="en-US" sz="3600" dirty="0"/>
              <a:t>LIMESegment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07530-719C-409E-9C49-BE5367509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0613" y="1115063"/>
            <a:ext cx="5938786" cy="2133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Nearest Neighbors Segment</a:t>
            </a:r>
          </a:p>
          <a:p>
            <a:pPr lvl="1"/>
            <a:r>
              <a:rPr lang="en-US" sz="2400" dirty="0"/>
              <a:t>Versatile time series segmentation</a:t>
            </a:r>
          </a:p>
          <a:p>
            <a:pPr lvl="2"/>
            <a:r>
              <a:rPr lang="en-US" sz="2000" dirty="0"/>
              <a:t>Identifies change points</a:t>
            </a:r>
            <a:endParaRPr lang="en-US" sz="1800" dirty="0"/>
          </a:p>
          <a:p>
            <a:pPr lvl="1"/>
            <a:r>
              <a:rPr lang="en-US" sz="2400" dirty="0"/>
              <a:t>Time series is mixture of</a:t>
            </a:r>
          </a:p>
          <a:p>
            <a:pPr lvl="2"/>
            <a:r>
              <a:rPr lang="en-US" sz="2000" dirty="0"/>
              <a:t>Similarly shaped segments</a:t>
            </a:r>
          </a:p>
          <a:p>
            <a:pPr lvl="2"/>
            <a:r>
              <a:rPr lang="en-US" sz="2000" dirty="0"/>
              <a:t>Anomalous segments</a:t>
            </a:r>
          </a:p>
          <a:p>
            <a:pPr lvl="1"/>
            <a:endParaRPr lang="en-US" sz="22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288DB6-EA08-413F-AF0D-BA6412506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25" y="1357549"/>
            <a:ext cx="5938786" cy="26907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BB1A22-BB6C-44FB-98ED-347512B6D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0013" y="3417285"/>
            <a:ext cx="5511800" cy="2133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2B258C-A68A-43AC-B812-B121D6F11519}"/>
              </a:ext>
            </a:extLst>
          </p:cNvPr>
          <p:cNvSpPr txBox="1"/>
          <p:nvPr/>
        </p:nvSpPr>
        <p:spPr>
          <a:xfrm>
            <a:off x="1674812" y="6365557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/>
              <a:t>Sivill</a:t>
            </a:r>
            <a:r>
              <a:rPr lang="en-US" sz="1000" dirty="0"/>
              <a:t>, T., &amp; </a:t>
            </a:r>
            <a:r>
              <a:rPr lang="en-US" sz="1000" dirty="0" err="1"/>
              <a:t>Flach</a:t>
            </a:r>
            <a:r>
              <a:rPr lang="en-US" sz="1000" dirty="0"/>
              <a:t>, P. (2022, May). </a:t>
            </a:r>
            <a:r>
              <a:rPr lang="en-US" sz="1000" dirty="0" err="1"/>
              <a:t>LIMESegment</a:t>
            </a:r>
            <a:r>
              <a:rPr lang="en-US" sz="1000" dirty="0"/>
              <a:t>: Meaningful, Realistic Time Series Explanations. In </a:t>
            </a:r>
            <a:r>
              <a:rPr lang="en-US" sz="1000" i="1" dirty="0"/>
              <a:t>International Conference on Artificial Intelligence and Statistics</a:t>
            </a:r>
            <a:r>
              <a:rPr lang="en-US" sz="1000" dirty="0"/>
              <a:t> (pp. 3418-3433). PMLR.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4AE47F4-7F44-4F29-BD35-2195A9C1EFE7}"/>
              </a:ext>
            </a:extLst>
          </p:cNvPr>
          <p:cNvSpPr txBox="1">
            <a:spLocks/>
          </p:cNvSpPr>
          <p:nvPr/>
        </p:nvSpPr>
        <p:spPr>
          <a:xfrm>
            <a:off x="155625" y="4076757"/>
            <a:ext cx="6363209" cy="1974393"/>
          </a:xfrm>
          <a:prstGeom prst="rect">
            <a:avLst/>
          </a:prstGeom>
        </p:spPr>
        <p:txBody>
          <a:bodyPr/>
          <a:lstStyle>
            <a:lvl1pPr marL="237744" indent="-237744" algn="l" rtl="0" eaLnBrk="1" fontAlgn="base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SzPct val="100000"/>
              <a:buFont typeface="Arial"/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496" indent="-256032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758952" indent="-18288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90000"/>
              <a:buFont typeface="Arial"/>
              <a:buChar char="•"/>
              <a:defRPr sz="1600" b="1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1033272" indent="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100000"/>
              <a:buFontTx/>
              <a:buNone/>
              <a:defRPr sz="1400" b="1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1261872" indent="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85000"/>
              <a:buFontTx/>
              <a:buNone/>
              <a:defRPr sz="1200" b="1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22860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 "/>
              <a:defRPr sz="1400" b="1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27432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 "/>
              <a:defRPr sz="1400" b="1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2004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 "/>
              <a:defRPr sz="1400" b="1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36576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 "/>
              <a:defRPr sz="1400" b="1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800" kern="0" dirty="0"/>
              <a:t>Realistic Background Perturbations</a:t>
            </a:r>
          </a:p>
          <a:p>
            <a:pPr lvl="1"/>
            <a:r>
              <a:rPr lang="en-US" sz="2400" kern="0" dirty="0"/>
              <a:t>Better than noise / constant values</a:t>
            </a:r>
          </a:p>
          <a:p>
            <a:pPr lvl="1"/>
            <a:r>
              <a:rPr lang="en-US" sz="2400" kern="0" dirty="0"/>
              <a:t>Frequency band with</a:t>
            </a:r>
          </a:p>
          <a:p>
            <a:pPr lvl="2"/>
            <a:r>
              <a:rPr lang="en-US" sz="2000" kern="0" dirty="0"/>
              <a:t>Highest representation</a:t>
            </a:r>
          </a:p>
          <a:p>
            <a:pPr lvl="2"/>
            <a:r>
              <a:rPr lang="en-US" sz="2000" kern="0" dirty="0"/>
              <a:t>Lowest variance</a:t>
            </a:r>
          </a:p>
          <a:p>
            <a:pPr lvl="1"/>
            <a:endParaRPr lang="en-US" sz="2200" kern="0" dirty="0"/>
          </a:p>
          <a:p>
            <a:pPr marL="0" indent="0">
              <a:buFont typeface="Arial"/>
              <a:buNone/>
            </a:pPr>
            <a:endParaRPr lang="en-US" sz="2800" kern="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6C2F5C6-D8A4-4464-AD9F-7AA08C030DE8}"/>
              </a:ext>
            </a:extLst>
          </p:cNvPr>
          <p:cNvSpPr/>
          <p:nvPr/>
        </p:nvSpPr>
        <p:spPr bwMode="auto">
          <a:xfrm>
            <a:off x="4494212" y="5572452"/>
            <a:ext cx="7048764" cy="624483"/>
          </a:xfrm>
          <a:prstGeom prst="round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rPr>
              <a:t>LIMESegment adaptation best addresses challenges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B08132-2621-410E-A225-0D62F0C24E9A}"/>
              </a:ext>
            </a:extLst>
          </p:cNvPr>
          <p:cNvSpPr txBox="1"/>
          <p:nvPr/>
        </p:nvSpPr>
        <p:spPr>
          <a:xfrm>
            <a:off x="0" y="98325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change points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E52BE8C-D3FE-481A-884C-DEA4D8EBB73E}"/>
              </a:ext>
            </a:extLst>
          </p:cNvPr>
          <p:cNvCxnSpPr>
            <a:cxnSpLocks/>
          </p:cNvCxnSpPr>
          <p:nvPr/>
        </p:nvCxnSpPr>
        <p:spPr bwMode="auto">
          <a:xfrm>
            <a:off x="2284412" y="1088572"/>
            <a:ext cx="1448593" cy="31314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E9D54F1-FA9F-4866-A951-9A820544F137}"/>
              </a:ext>
            </a:extLst>
          </p:cNvPr>
          <p:cNvCxnSpPr>
            <a:cxnSpLocks/>
          </p:cNvCxnSpPr>
          <p:nvPr/>
        </p:nvCxnSpPr>
        <p:spPr bwMode="auto">
          <a:xfrm>
            <a:off x="2208210" y="1208348"/>
            <a:ext cx="534990" cy="1933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2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9891A-0960-4759-9FB1-2B637BBBB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448" y="159163"/>
            <a:ext cx="9677927" cy="813816"/>
          </a:xfrm>
        </p:spPr>
        <p:txBody>
          <a:bodyPr/>
          <a:lstStyle/>
          <a:p>
            <a:r>
              <a:rPr lang="en-US" sz="3600" dirty="0"/>
              <a:t>LIMESegment Continued…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721C70-15ED-4616-9585-40C6678D0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612" y="1095843"/>
            <a:ext cx="5943600" cy="4803577"/>
          </a:xfrm>
          <a:prstGeom prst="rect">
            <a:avLst/>
          </a:prstGeom>
        </p:spPr>
      </p:pic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6C82C70B-CD22-4C9B-B13E-DE2A7F449123}"/>
              </a:ext>
            </a:extLst>
          </p:cNvPr>
          <p:cNvSpPr txBox="1">
            <a:spLocks/>
          </p:cNvSpPr>
          <p:nvPr/>
        </p:nvSpPr>
        <p:spPr>
          <a:xfrm>
            <a:off x="146288" y="1355726"/>
            <a:ext cx="5486399" cy="4077558"/>
          </a:xfrm>
          <a:prstGeom prst="rect">
            <a:avLst/>
          </a:prstGeom>
        </p:spPr>
        <p:txBody>
          <a:bodyPr/>
          <a:lstStyle>
            <a:lvl1pPr marL="237744" indent="-237744" algn="l" rtl="0" eaLnBrk="1" fontAlgn="base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SzPct val="100000"/>
              <a:buFont typeface="Arial"/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496" indent="-256032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758952" indent="-18288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90000"/>
              <a:buFont typeface="Arial"/>
              <a:buChar char="•"/>
              <a:defRPr sz="1600" b="1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1033272" indent="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100000"/>
              <a:buFontTx/>
              <a:buNone/>
              <a:defRPr sz="1400" b="1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1261872" indent="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85000"/>
              <a:buFontTx/>
              <a:buNone/>
              <a:defRPr sz="1200" b="1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22860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 "/>
              <a:defRPr sz="1400" b="1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27432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 "/>
              <a:defRPr sz="1400" b="1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2004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 "/>
              <a:defRPr sz="1400" b="1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36576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 "/>
              <a:defRPr sz="1400" b="1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kern="0" dirty="0"/>
              <a:t>Explanations for septic shock</a:t>
            </a:r>
          </a:p>
          <a:p>
            <a:pPr lvl="1"/>
            <a:r>
              <a:rPr lang="en-US" sz="2000" kern="0" dirty="0"/>
              <a:t>Positive corresponds to survival</a:t>
            </a:r>
          </a:p>
          <a:p>
            <a:pPr lvl="1"/>
            <a:r>
              <a:rPr lang="en-US" sz="2000" kern="0" dirty="0"/>
              <a:t>Red  = LIMESegment agrees</a:t>
            </a:r>
          </a:p>
          <a:p>
            <a:pPr lvl="1"/>
            <a:r>
              <a:rPr lang="en-US" sz="2000" kern="0" dirty="0"/>
              <a:t>Blue = LIMESegment disagrees</a:t>
            </a:r>
          </a:p>
          <a:p>
            <a:pPr marL="0" indent="0">
              <a:buFont typeface="Arial"/>
              <a:buNone/>
            </a:pPr>
            <a:endParaRPr lang="en-US" sz="2400" kern="0" dirty="0"/>
          </a:p>
          <a:p>
            <a:pPr marL="0" indent="0">
              <a:buFont typeface="Arial"/>
              <a:buNone/>
            </a:pPr>
            <a:r>
              <a:rPr lang="en-US" sz="2400" kern="0" dirty="0"/>
              <a:t>Explanations</a:t>
            </a:r>
          </a:p>
          <a:p>
            <a:pPr lvl="1"/>
            <a:r>
              <a:rPr lang="en-US" sz="2000" dirty="0"/>
              <a:t>“An individual’s temperature over the first hour in hospital was most influential to the classifier’s prediction of survival from septic shock”</a:t>
            </a:r>
          </a:p>
          <a:p>
            <a:pPr lvl="1"/>
            <a:endParaRPr lang="en-US" sz="2800" kern="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2141A3-554C-4FD2-AA78-4E1442D5464B}"/>
              </a:ext>
            </a:extLst>
          </p:cNvPr>
          <p:cNvSpPr txBox="1"/>
          <p:nvPr/>
        </p:nvSpPr>
        <p:spPr>
          <a:xfrm>
            <a:off x="1674812" y="6365557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/>
              <a:t>Sivill</a:t>
            </a:r>
            <a:r>
              <a:rPr lang="en-US" sz="1000" dirty="0"/>
              <a:t>, T., &amp; </a:t>
            </a:r>
            <a:r>
              <a:rPr lang="en-US" sz="1000" dirty="0" err="1"/>
              <a:t>Flach</a:t>
            </a:r>
            <a:r>
              <a:rPr lang="en-US" sz="1000" dirty="0"/>
              <a:t>, P. (2022, May). </a:t>
            </a:r>
            <a:r>
              <a:rPr lang="en-US" sz="1000" dirty="0" err="1"/>
              <a:t>LIMESegment</a:t>
            </a:r>
            <a:r>
              <a:rPr lang="en-US" sz="1000" dirty="0"/>
              <a:t>: Meaningful, Realistic Time Series Explanations. In </a:t>
            </a:r>
            <a:r>
              <a:rPr lang="en-US" sz="1000" i="1" dirty="0"/>
              <a:t>International Conference on Artificial Intelligence and Statistics</a:t>
            </a:r>
            <a:r>
              <a:rPr lang="en-US" sz="1000" dirty="0"/>
              <a:t> (pp. 3418-3433). PMLR.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EEBB702-3A00-4539-87BD-B7B2054A7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1644" y="1535366"/>
            <a:ext cx="550612" cy="4077558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66DEB1A-E122-4C2C-ABB6-716500EE7EBB}"/>
              </a:ext>
            </a:extLst>
          </p:cNvPr>
          <p:cNvSpPr/>
          <p:nvPr/>
        </p:nvSpPr>
        <p:spPr bwMode="auto">
          <a:xfrm>
            <a:off x="446569" y="5181600"/>
            <a:ext cx="4762500" cy="822007"/>
          </a:xfrm>
          <a:prstGeom prst="round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rPr>
              <a:t>Explanations highlight both import and misleading super segments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6F9239-C61A-4A22-8121-7E3CDDA313C8}"/>
              </a:ext>
            </a:extLst>
          </p:cNvPr>
          <p:cNvSpPr txBox="1"/>
          <p:nvPr/>
        </p:nvSpPr>
        <p:spPr>
          <a:xfrm>
            <a:off x="6323012" y="5911334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Emergency room admittance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41AF826-AADD-42BF-9782-00031D59F37F}"/>
              </a:ext>
            </a:extLst>
          </p:cNvPr>
          <p:cNvCxnSpPr>
            <a:cxnSpLocks/>
          </p:cNvCxnSpPr>
          <p:nvPr/>
        </p:nvCxnSpPr>
        <p:spPr bwMode="auto">
          <a:xfrm flipV="1">
            <a:off x="8532812" y="5038632"/>
            <a:ext cx="914400" cy="86078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0C74DD8-47FD-4917-B119-52A58AEFE77B}"/>
              </a:ext>
            </a:extLst>
          </p:cNvPr>
          <p:cNvSpPr txBox="1"/>
          <p:nvPr/>
        </p:nvSpPr>
        <p:spPr>
          <a:xfrm rot="16200000">
            <a:off x="10758742" y="3420256"/>
            <a:ext cx="2218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Saliency</a:t>
            </a:r>
          </a:p>
        </p:txBody>
      </p:sp>
    </p:spTree>
    <p:extLst>
      <p:ext uri="{BB962C8B-B14F-4D97-AF65-F5344CB8AC3E}">
        <p14:creationId xmlns:p14="http://schemas.microsoft.com/office/powerpoint/2010/main" val="681437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2793C-D5D9-49B6-9A62-02D45CA78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447" y="149352"/>
            <a:ext cx="9677927" cy="813816"/>
          </a:xfrm>
        </p:spPr>
        <p:txBody>
          <a:bodyPr/>
          <a:lstStyle/>
          <a:p>
            <a:r>
              <a:rPr lang="en-US" sz="3600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41616-8B2B-43C3-BF08-CEC4D7F20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816" y="1447800"/>
            <a:ext cx="10921187" cy="4828032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sz="3200" dirty="0"/>
              <a:t>Establish model configurations to test</a:t>
            </a:r>
          </a:p>
          <a:p>
            <a:pPr marL="514350" indent="-514350">
              <a:buFont typeface="+mj-lt"/>
              <a:buAutoNum type="arabicParenR"/>
            </a:pPr>
            <a:endParaRPr lang="en-US" sz="3200" dirty="0"/>
          </a:p>
          <a:p>
            <a:pPr marL="514350" indent="-514350">
              <a:buFont typeface="+mj-lt"/>
              <a:buAutoNum type="arabicParenR"/>
            </a:pPr>
            <a:endParaRPr lang="en-US" sz="3200" dirty="0"/>
          </a:p>
          <a:p>
            <a:pPr marL="514350" indent="-514350">
              <a:buFont typeface="+mj-lt"/>
              <a:buAutoNum type="arabicParenR"/>
            </a:pPr>
            <a:r>
              <a:rPr lang="en-US" sz="3200" dirty="0"/>
              <a:t>Adapt LIMESegment GitHub repository code</a:t>
            </a:r>
          </a:p>
          <a:p>
            <a:pPr lvl="1"/>
            <a:endParaRPr lang="en-US" sz="28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73C5DC8-E1A8-48A3-BC3E-EF7FE184BC63}"/>
              </a:ext>
            </a:extLst>
          </p:cNvPr>
          <p:cNvSpPr/>
          <p:nvPr/>
        </p:nvSpPr>
        <p:spPr bwMode="auto">
          <a:xfrm>
            <a:off x="1731959" y="4495800"/>
            <a:ext cx="8724900" cy="1371600"/>
          </a:xfrm>
          <a:prstGeom prst="round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/>
              <a:t>Evaluate model frameworks for interpretability with adapted LIMESegment approach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098911"/>
      </p:ext>
    </p:extLst>
  </p:cSld>
  <p:clrMapOvr>
    <a:masterClrMapping/>
  </p:clrMapOvr>
</p:sld>
</file>

<file path=ppt/theme/theme1.xml><?xml version="1.0" encoding="utf-8"?>
<a:theme xmlns:a="http://schemas.openxmlformats.org/drawingml/2006/main" name="Lincoln_2012_v16x9">
  <a:themeElements>
    <a:clrScheme name="Custom 1 1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3767"/>
      </a:accent4>
      <a:accent5>
        <a:srgbClr val="D2DCF2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5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ctr">
          <a:defRPr sz="1400" b="1" dirty="0"/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Lincoln_2012_v16x9</Template>
  <TotalTime>14566</TotalTime>
  <Pages>1</Pages>
  <Words>884</Words>
  <Application>Microsoft Office PowerPoint</Application>
  <PresentationFormat>Custom</PresentationFormat>
  <Paragraphs>174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ＭＳ Ｐゴシック</vt:lpstr>
      <vt:lpstr>Arial</vt:lpstr>
      <vt:lpstr>Times New Roman</vt:lpstr>
      <vt:lpstr>Wingdings</vt:lpstr>
      <vt:lpstr>Lincoln_2012_v16x9</vt:lpstr>
      <vt:lpstr>Major Qualifying Project Final Report</vt:lpstr>
      <vt:lpstr>Introduction</vt:lpstr>
      <vt:lpstr>Project Goal</vt:lpstr>
      <vt:lpstr>Interpretability</vt:lpstr>
      <vt:lpstr>Local Interpretable Model-agnostic Explanations</vt:lpstr>
      <vt:lpstr>Adapting LIME to Time Series Classification</vt:lpstr>
      <vt:lpstr>LIMESegment</vt:lpstr>
      <vt:lpstr>LIMESegment Continued…</vt:lpstr>
      <vt:lpstr>Methodology</vt:lpstr>
      <vt:lpstr>Black Box Algorithms</vt:lpstr>
      <vt:lpstr>Adapting LIMESegment Code</vt:lpstr>
      <vt:lpstr>Example Explanations</vt:lpstr>
      <vt:lpstr>Common Problems</vt:lpstr>
      <vt:lpstr>Quantitative Interpretability Metrics</vt:lpstr>
      <vt:lpstr>Conclusion</vt:lpstr>
      <vt:lpstr>Future Work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Koker, Thomas - 0223 - MITLL</dc:creator>
  <cp:keywords/>
  <dc:description/>
  <cp:lastModifiedBy>Richards, Maceo - 0223 - MITLL</cp:lastModifiedBy>
  <cp:revision>192</cp:revision>
  <cp:lastPrinted>2001-06-18T18:57:59Z</cp:lastPrinted>
  <dcterms:created xsi:type="dcterms:W3CDTF">2022-08-23T20:17:01Z</dcterms:created>
  <dcterms:modified xsi:type="dcterms:W3CDTF">2022-10-12T16:36:01Z</dcterms:modified>
  <cp:category/>
</cp:coreProperties>
</file>